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docProps/core.xml" ContentType="application/vnd.openxmlformats-package.core-properties+xml"/>
  <Override PartName="/docProps/app.xml" ContentType="application/vnd.openxmlformats-officedocument.extended-properties+xml"/>
  <Override PartName="/ppt/charts/style1.xml" ContentType="application/vnd.ms-office.chartstyle+xml"/>
  <Override PartName="/ppt/charts/colors1.xml" ContentType="application/vnd.ms-office.chartcolorstyle+xml"/>
  <Override PartName="/ppt/charts/style2.xml" ContentType="application/vnd.ms-office.chartstyle+xml"/>
  <Override PartName="/ppt/charts/colors2.xml" ContentType="application/vnd.ms-office.chartcolorstyle+xml"/>
  <Override PartName="/ppt/charts/style3.xml" ContentType="application/vnd.ms-office.chartstyle+xml"/>
  <Override PartName="/ppt/charts/colors3.xml" ContentType="application/vnd.ms-office.chartcolorstyl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4" r:id="rId1"/>
  </p:sldMasterIdLst>
  <p:sldIdLst>
    <p:sldId id="256" r:id="rId2"/>
    <p:sldId id="277" r:id="rId3"/>
    <p:sldId id="278" r:id="rId4"/>
    <p:sldId id="257" r:id="rId5"/>
    <p:sldId id="286" r:id="rId6"/>
    <p:sldId id="284" r:id="rId7"/>
    <p:sldId id="268" r:id="rId8"/>
    <p:sldId id="259" r:id="rId9"/>
    <p:sldId id="258" r:id="rId10"/>
    <p:sldId id="261" r:id="rId11"/>
    <p:sldId id="262" r:id="rId12"/>
    <p:sldId id="274" r:id="rId13"/>
    <p:sldId id="264" r:id="rId14"/>
    <p:sldId id="270" r:id="rId15"/>
    <p:sldId id="263" r:id="rId16"/>
    <p:sldId id="272" r:id="rId17"/>
    <p:sldId id="276" r:id="rId18"/>
    <p:sldId id="287" r:id="rId19"/>
    <p:sldId id="289" r:id="rId20"/>
    <p:sldId id="290" r:id="rId21"/>
    <p:sldId id="265" r:id="rId22"/>
    <p:sldId id="273" r:id="rId23"/>
    <p:sldId id="267" r:id="rId24"/>
    <p:sldId id="282" r:id="rId25"/>
    <p:sldId id="279" r:id="rId26"/>
    <p:sldId id="281" r:id="rId27"/>
    <p:sldId id="285" r:id="rId28"/>
    <p:sldId id="275" r:id="rId29"/>
    <p:sldId id="291" r:id="rId30"/>
    <p:sldId id="283" r:id="rId3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Средний стиль 2 — акцент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Средний стиль 2 — акцент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Средний стиль 2 — акцент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Средний стиль 2 — акцент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73A0DAA-6AF3-43AB-8588-CEC1D06C72B9}" styleName="Средний стиль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2833802-FEF1-4C79-8D5D-14CF1EAF98D9}" styleName="Светлый стиль 2 — акцент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F2DE63D5-997A-4646-A377-4702673A728D}" styleName="Светлый стиль 2 — акцент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306799F8-075E-4A3A-A7F6-7FBC6576F1A4}" styleName="Стиль из темы 2 - акцент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638B1855-1B75-4FBE-930C-398BA8C253C6}" styleName="Стиль из темы 2 - акцент 6">
    <a:tblBg>
      <a:fillRef idx="3">
        <a:schemeClr val="accent6"/>
      </a:fillRef>
      <a:effectRef idx="3">
        <a:schemeClr val="accent6"/>
      </a:effectRef>
    </a:tblBg>
    <a:wholeTbl>
      <a:tcTxStyle>
        <a:fontRef idx="minor">
          <a:scrgbClr r="0" g="0" b="0"/>
        </a:fontRef>
        <a:schemeClr val="lt1"/>
      </a:tcTxStyle>
      <a:tcStyle>
        <a:tcBdr>
          <a:left>
            <a:lnRef idx="1">
              <a:schemeClr val="accent6">
                <a:tint val="50000"/>
              </a:schemeClr>
            </a:lnRef>
          </a:left>
          <a:right>
            <a:lnRef idx="1">
              <a:schemeClr val="accent6">
                <a:tint val="50000"/>
              </a:schemeClr>
            </a:lnRef>
          </a:right>
          <a:top>
            <a:lnRef idx="1">
              <a:schemeClr val="accent6">
                <a:tint val="50000"/>
              </a:schemeClr>
            </a:lnRef>
          </a:top>
          <a:bottom>
            <a:lnRef idx="1">
              <a:schemeClr val="accent6">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284E427A-3D55-4303-BF80-6455036E1DE7}" styleName="Стиль из темы 1 - акцент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69C7853C-536D-4A76-A0AE-DD22124D55A5}" styleName="Стиль из темы 1 - акцент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775DCB02-9BB8-47FD-8907-85C794F793BA}" styleName="Стиль из темы 1 - акцент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C4B1156A-380E-4F78-BDF5-A606A8083BF9}" styleName="Средний стиль 4 — акцент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35758FB7-9AC5-4552-8A53-C91805E547FA}" styleName="Стиль из темы 1 - акцент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3C2FFA5D-87B4-456A-9821-1D502468CF0F}" styleName="Стиль из темы 1 - акцент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9D7B26C5-4107-4FEC-AEDC-1716B250A1EF}" styleName="Светлый стиль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8EC20E35-A176-4012-BC5E-935CFFF8708E}" styleName="Средний стиль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E269D01E-BC32-4049-B463-5C60D7B0CCD2}" styleName="Стиль из темы 2 - акцент 4">
    <a:tblBg>
      <a:fillRef idx="3">
        <a:schemeClr val="accent4"/>
      </a:fillRef>
      <a:effectRef idx="3">
        <a:schemeClr val="accent4"/>
      </a:effectRef>
    </a:tblBg>
    <a:wholeTbl>
      <a:tcTxStyle>
        <a:fontRef idx="minor">
          <a:scrgbClr r="0" g="0" b="0"/>
        </a:fontRef>
        <a:schemeClr val="lt1"/>
      </a:tcTxStyle>
      <a:tcStyle>
        <a:tcBdr>
          <a:left>
            <a:lnRef idx="1">
              <a:schemeClr val="accent4">
                <a:tint val="50000"/>
              </a:schemeClr>
            </a:lnRef>
          </a:left>
          <a:right>
            <a:lnRef idx="1">
              <a:schemeClr val="accent4">
                <a:tint val="50000"/>
              </a:schemeClr>
            </a:lnRef>
          </a:right>
          <a:top>
            <a:lnRef idx="1">
              <a:schemeClr val="accent4">
                <a:tint val="50000"/>
              </a:schemeClr>
            </a:lnRef>
          </a:top>
          <a:bottom>
            <a:lnRef idx="1">
              <a:schemeClr val="accent4">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824" autoAdjust="0"/>
    <p:restoredTop sz="94660"/>
  </p:normalViewPr>
  <p:slideViewPr>
    <p:cSldViewPr snapToGrid="0">
      <p:cViewPr>
        <p:scale>
          <a:sx n="77" d="100"/>
          <a:sy n="77" d="100"/>
        </p:scale>
        <p:origin x="-96" y="-63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microsoft.com/office/2011/relationships/chartStyle" Target="style1.xml"/><Relationship Id="rId2" Type="http://schemas.microsoft.com/office/2011/relationships/chartColorStyle" Target="colors1.xml"/><Relationship Id="rId1" Type="http://schemas.openxmlformats.org/officeDocument/2006/relationships/package" Target="../embeddings/_____Microsoft_Excel1.xlsx"/></Relationships>
</file>

<file path=ppt/charts/_rels/chart2.xml.rels><?xml version="1.0" encoding="UTF-8" standalone="yes"?>
<Relationships xmlns="http://schemas.openxmlformats.org/package/2006/relationships"><Relationship Id="rId3" Type="http://schemas.microsoft.com/office/2011/relationships/chartStyle" Target="style2.xml"/><Relationship Id="rId2" Type="http://schemas.microsoft.com/office/2011/relationships/chartColorStyle" Target="colors2.xml"/><Relationship Id="rId1" Type="http://schemas.openxmlformats.org/officeDocument/2006/relationships/package" Target="../embeddings/_____Microsoft_Excel2.xlsx"/></Relationships>
</file>

<file path=ppt/charts/_rels/chart3.xml.rels><?xml version="1.0" encoding="UTF-8" standalone="yes"?>
<Relationships xmlns="http://schemas.openxmlformats.org/package/2006/relationships"><Relationship Id="rId3" Type="http://schemas.microsoft.com/office/2011/relationships/chartStyle" Target="style3.xml"/><Relationship Id="rId2" Type="http://schemas.microsoft.com/office/2011/relationships/chartColorStyle" Target="colors3.xml"/><Relationship Id="rId1" Type="http://schemas.openxmlformats.org/officeDocument/2006/relationships/package" Target="../embeddings/_____Microsoft_Excel3.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128" b="0" i="0" u="none" strike="noStrike" kern="1200" cap="none" spc="0" normalizeH="0" baseline="0">
                <a:solidFill>
                  <a:schemeClr val="dk1">
                    <a:lumMod val="50000"/>
                    <a:lumOff val="50000"/>
                  </a:schemeClr>
                </a:solidFill>
                <a:latin typeface="Arial" panose="020B0604020202020204" pitchFamily="34" charset="0"/>
                <a:ea typeface="+mj-ea"/>
                <a:cs typeface="Arial" panose="020B0604020202020204" pitchFamily="34" charset="0"/>
              </a:defRPr>
            </a:pPr>
            <a:r>
              <a:rPr lang="en-US" b="0" dirty="0">
                <a:latin typeface="Arial" panose="020B0604020202020204" pitchFamily="34" charset="0"/>
                <a:cs typeface="Arial" panose="020B0604020202020204" pitchFamily="34" charset="0"/>
              </a:rPr>
              <a:t>SWOT a</a:t>
            </a:r>
            <a:r>
              <a:rPr lang="kk-KZ" b="0" dirty="0">
                <a:latin typeface="Arial" panose="020B0604020202020204" pitchFamily="34" charset="0"/>
                <a:cs typeface="Arial" panose="020B0604020202020204" pitchFamily="34" charset="0"/>
              </a:rPr>
              <a:t>нализ бойынша қорытынды</a:t>
            </a:r>
            <a:endParaRPr lang="ru-RU" b="0" dirty="0">
              <a:latin typeface="Arial" panose="020B0604020202020204" pitchFamily="34" charset="0"/>
              <a:cs typeface="Arial" panose="020B0604020202020204" pitchFamily="34" charset="0"/>
            </a:endParaRPr>
          </a:p>
        </c:rich>
      </c:tx>
      <c:layout/>
      <c:overlay val="0"/>
      <c:spPr>
        <a:noFill/>
        <a:ln>
          <a:noFill/>
        </a:ln>
        <a:effectLst/>
      </c:spPr>
    </c:title>
    <c:autoTitleDeleted val="0"/>
    <c:plotArea>
      <c:layout/>
      <c:barChart>
        <c:barDir val="col"/>
        <c:grouping val="stacked"/>
        <c:varyColors val="0"/>
        <c:ser>
          <c:idx val="0"/>
          <c:order val="0"/>
          <c:tx>
            <c:strRef>
              <c:f>Лист1!$B$1</c:f>
              <c:strCache>
                <c:ptCount val="1"/>
                <c:pt idx="0">
                  <c:v>Ряд 1</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dk1">
                        <a:lumMod val="75000"/>
                        <a:lumOff val="25000"/>
                      </a:schemeClr>
                    </a:solidFill>
                    <a:latin typeface="+mn-lt"/>
                    <a:ea typeface="+mn-ea"/>
                    <a:cs typeface="+mn-cs"/>
                  </a:defRPr>
                </a:pPr>
                <a:endParaRPr lang="ru-RU"/>
              </a:p>
            </c:txPr>
            <c:dLblPos val="ct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dk1">
                          <a:lumMod val="35000"/>
                          <a:lumOff val="65000"/>
                        </a:schemeClr>
                      </a:solidFill>
                      <a:round/>
                    </a:ln>
                    <a:effectLst/>
                  </c:spPr>
                </c15:leaderLines>
              </c:ext>
            </c:extLst>
          </c:dLbls>
          <c:cat>
            <c:strRef>
              <c:f>Лист1!$A$2:$A$5</c:f>
              <c:strCache>
                <c:ptCount val="4"/>
                <c:pt idx="0">
                  <c:v>Күшті жақтары</c:v>
                </c:pt>
                <c:pt idx="1">
                  <c:v>Әлсіз жақтары</c:v>
                </c:pt>
                <c:pt idx="2">
                  <c:v>Мүмкіншіліктер</c:v>
                </c:pt>
                <c:pt idx="3">
                  <c:v>Қауіптері</c:v>
                </c:pt>
              </c:strCache>
            </c:strRef>
          </c:cat>
          <c:val>
            <c:numRef>
              <c:f>Лист1!$B$2:$B$5</c:f>
              <c:numCache>
                <c:formatCode>General</c:formatCode>
                <c:ptCount val="4"/>
                <c:pt idx="0">
                  <c:v>8</c:v>
                </c:pt>
                <c:pt idx="1">
                  <c:v>5</c:v>
                </c:pt>
                <c:pt idx="2">
                  <c:v>5</c:v>
                </c:pt>
                <c:pt idx="3">
                  <c:v>4</c:v>
                </c:pt>
              </c:numCache>
            </c:numRef>
          </c:val>
          <c:extLst xmlns:c16r2="http://schemas.microsoft.com/office/drawing/2015/06/chart">
            <c:ext xmlns:c16="http://schemas.microsoft.com/office/drawing/2014/chart" uri="{C3380CC4-5D6E-409C-BE32-E72D297353CC}">
              <c16:uniqueId val="{00000000-4278-4A27-9896-1B66DD7619D2}"/>
            </c:ext>
          </c:extLst>
        </c:ser>
        <c:ser>
          <c:idx val="1"/>
          <c:order val="1"/>
          <c:tx>
            <c:strRef>
              <c:f>Лист1!$C$1</c:f>
              <c:strCache>
                <c:ptCount val="1"/>
                <c:pt idx="0">
                  <c:v>Столбец1</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dk1">
                        <a:lumMod val="75000"/>
                        <a:lumOff val="25000"/>
                      </a:schemeClr>
                    </a:solidFill>
                    <a:latin typeface="+mn-lt"/>
                    <a:ea typeface="+mn-ea"/>
                    <a:cs typeface="+mn-cs"/>
                  </a:defRPr>
                </a:pPr>
                <a:endParaRPr lang="ru-RU"/>
              </a:p>
            </c:txPr>
            <c:dLblPos val="ct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dk1">
                          <a:lumMod val="35000"/>
                          <a:lumOff val="65000"/>
                        </a:schemeClr>
                      </a:solidFill>
                      <a:round/>
                    </a:ln>
                    <a:effectLst/>
                  </c:spPr>
                </c15:leaderLines>
              </c:ext>
            </c:extLst>
          </c:dLbls>
          <c:cat>
            <c:strRef>
              <c:f>Лист1!$A$2:$A$5</c:f>
              <c:strCache>
                <c:ptCount val="4"/>
                <c:pt idx="0">
                  <c:v>Күшті жақтары</c:v>
                </c:pt>
                <c:pt idx="1">
                  <c:v>Әлсіз жақтары</c:v>
                </c:pt>
                <c:pt idx="2">
                  <c:v>Мүмкіншіліктер</c:v>
                </c:pt>
                <c:pt idx="3">
                  <c:v>Қауіптері</c:v>
                </c:pt>
              </c:strCache>
            </c:strRef>
          </c:cat>
          <c:val>
            <c:numRef>
              <c:f>Лист1!$C$2:$C$5</c:f>
              <c:numCache>
                <c:formatCode>General</c:formatCode>
                <c:ptCount val="4"/>
              </c:numCache>
            </c:numRef>
          </c:val>
          <c:extLst xmlns:c16r2="http://schemas.microsoft.com/office/drawing/2015/06/chart">
            <c:ext xmlns:c16="http://schemas.microsoft.com/office/drawing/2014/chart" uri="{C3380CC4-5D6E-409C-BE32-E72D297353CC}">
              <c16:uniqueId val="{00000001-4278-4A27-9896-1B66DD7619D2}"/>
            </c:ext>
          </c:extLst>
        </c:ser>
        <c:ser>
          <c:idx val="2"/>
          <c:order val="2"/>
          <c:tx>
            <c:strRef>
              <c:f>Лист1!$D$1</c:f>
              <c:strCache>
                <c:ptCount val="1"/>
                <c:pt idx="0">
                  <c:v>Столбец2</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dk1">
                        <a:lumMod val="75000"/>
                        <a:lumOff val="25000"/>
                      </a:schemeClr>
                    </a:solidFill>
                    <a:latin typeface="+mn-lt"/>
                    <a:ea typeface="+mn-ea"/>
                    <a:cs typeface="+mn-cs"/>
                  </a:defRPr>
                </a:pPr>
                <a:endParaRPr lang="ru-RU"/>
              </a:p>
            </c:txPr>
            <c:dLblPos val="ct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dk1">
                          <a:lumMod val="35000"/>
                          <a:lumOff val="65000"/>
                        </a:schemeClr>
                      </a:solidFill>
                      <a:round/>
                    </a:ln>
                    <a:effectLst/>
                  </c:spPr>
                </c15:leaderLines>
              </c:ext>
            </c:extLst>
          </c:dLbls>
          <c:cat>
            <c:strRef>
              <c:f>Лист1!$A$2:$A$5</c:f>
              <c:strCache>
                <c:ptCount val="4"/>
                <c:pt idx="0">
                  <c:v>Күшті жақтары</c:v>
                </c:pt>
                <c:pt idx="1">
                  <c:v>Әлсіз жақтары</c:v>
                </c:pt>
                <c:pt idx="2">
                  <c:v>Мүмкіншіліктер</c:v>
                </c:pt>
                <c:pt idx="3">
                  <c:v>Қауіптері</c:v>
                </c:pt>
              </c:strCache>
            </c:strRef>
          </c:cat>
          <c:val>
            <c:numRef>
              <c:f>Лист1!$D$2:$D$5</c:f>
              <c:numCache>
                <c:formatCode>General</c:formatCode>
                <c:ptCount val="4"/>
              </c:numCache>
            </c:numRef>
          </c:val>
          <c:extLst xmlns:c16r2="http://schemas.microsoft.com/office/drawing/2015/06/chart">
            <c:ext xmlns:c16="http://schemas.microsoft.com/office/drawing/2014/chart" uri="{C3380CC4-5D6E-409C-BE32-E72D297353CC}">
              <c16:uniqueId val="{00000002-4278-4A27-9896-1B66DD7619D2}"/>
            </c:ext>
          </c:extLst>
        </c:ser>
        <c:dLbls>
          <c:showLegendKey val="0"/>
          <c:showVal val="1"/>
          <c:showCatName val="0"/>
          <c:showSerName val="0"/>
          <c:showPercent val="0"/>
          <c:showBubbleSize val="0"/>
        </c:dLbls>
        <c:gapWidth val="150"/>
        <c:overlap val="100"/>
        <c:axId val="48138880"/>
        <c:axId val="48152960"/>
      </c:barChart>
      <c:catAx>
        <c:axId val="48138880"/>
        <c:scaling>
          <c:orientation val="minMax"/>
        </c:scaling>
        <c:delete val="0"/>
        <c:axPos val="b"/>
        <c:majorGridlines>
          <c:spPr>
            <a:ln w="9525" cap="flat" cmpd="sng" algn="ctr">
              <a:solidFill>
                <a:schemeClr val="dk1">
                  <a:lumMod val="15000"/>
                  <a:lumOff val="85000"/>
                </a:schemeClr>
              </a:solidFill>
              <a:round/>
            </a:ln>
            <a:effectLst/>
          </c:spPr>
        </c:majorGridlines>
        <c:numFmt formatCode="General" sourceLinked="1"/>
        <c:majorTickMark val="out"/>
        <c:minorTickMark val="none"/>
        <c:tickLblPos val="nextTo"/>
        <c:spPr>
          <a:noFill/>
          <a:ln w="9525" cap="flat" cmpd="sng" algn="ctr">
            <a:solidFill>
              <a:schemeClr val="dk1">
                <a:lumMod val="15000"/>
                <a:lumOff val="85000"/>
              </a:schemeClr>
            </a:solidFill>
            <a:round/>
          </a:ln>
          <a:effectLst/>
        </c:spPr>
        <c:txPr>
          <a:bodyPr rot="-60000000" spcFirstLastPara="1" vertOverflow="ellipsis" vert="horz" wrap="square" anchor="ctr" anchorCtr="1"/>
          <a:lstStyle/>
          <a:p>
            <a:pPr>
              <a:defRPr sz="2400" b="0" i="0" u="none" strike="noStrike" kern="1200" cap="none" spc="0" normalizeH="0" baseline="0">
                <a:solidFill>
                  <a:schemeClr val="dk1">
                    <a:lumMod val="65000"/>
                    <a:lumOff val="35000"/>
                  </a:schemeClr>
                </a:solidFill>
                <a:latin typeface="+mn-lt"/>
                <a:ea typeface="+mn-ea"/>
                <a:cs typeface="+mn-cs"/>
              </a:defRPr>
            </a:pPr>
            <a:endParaRPr lang="ru-RU"/>
          </a:p>
        </c:txPr>
        <c:crossAx val="48152960"/>
        <c:crosses val="autoZero"/>
        <c:auto val="1"/>
        <c:lblAlgn val="ctr"/>
        <c:lblOffset val="100"/>
        <c:noMultiLvlLbl val="0"/>
      </c:catAx>
      <c:valAx>
        <c:axId val="48152960"/>
        <c:scaling>
          <c:orientation val="minMax"/>
        </c:scaling>
        <c:delete val="0"/>
        <c:axPos val="l"/>
        <c:majorGridlines>
          <c:spPr>
            <a:ln w="9525" cap="flat" cmpd="sng" algn="ctr">
              <a:solidFill>
                <a:schemeClr val="dk1">
                  <a:lumMod val="15000"/>
                  <a:lumOff val="85000"/>
                </a:schemeClr>
              </a:solidFill>
              <a:round/>
            </a:ln>
            <a:effectLst/>
          </c:spPr>
        </c:majorGridlines>
        <c:numFmt formatCode="General" sourceLinked="1"/>
        <c:majorTickMark val="out"/>
        <c:minorTickMark val="none"/>
        <c:tickLblPos val="nextTo"/>
        <c:spPr>
          <a:noFill/>
          <a:ln w="9525" cap="flat" cmpd="sng" algn="ctr">
            <a:solidFill>
              <a:schemeClr val="dk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dk1">
                    <a:lumMod val="65000"/>
                    <a:lumOff val="35000"/>
                  </a:schemeClr>
                </a:solidFill>
                <a:latin typeface="+mn-lt"/>
                <a:ea typeface="+mn-ea"/>
                <a:cs typeface="+mn-cs"/>
              </a:defRPr>
            </a:pPr>
            <a:endParaRPr lang="ru-RU"/>
          </a:p>
        </c:txPr>
        <c:crossAx val="48138880"/>
        <c:crosses val="autoZero"/>
        <c:crossBetween val="between"/>
      </c:valAx>
      <c:spPr>
        <a:pattFill prst="ltDnDiag">
          <a:fgClr>
            <a:schemeClr val="dk1">
              <a:lumMod val="15000"/>
              <a:lumOff val="85000"/>
            </a:schemeClr>
          </a:fgClr>
          <a:bgClr>
            <a:schemeClr val="lt1"/>
          </a:bgClr>
        </a:pattFill>
        <a:ln>
          <a:noFill/>
        </a:ln>
        <a:effectLst/>
      </c:spPr>
    </c:plotArea>
    <c:plotVisOnly val="1"/>
    <c:dispBlanksAs val="gap"/>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solidFill>
      <a:schemeClr val="lt1"/>
    </a:solidFill>
    <a:ln w="9525" cap="flat" cmpd="sng" algn="ctr">
      <a:solidFill>
        <a:schemeClr val="dk1">
          <a:lumMod val="15000"/>
          <a:lumOff val="85000"/>
        </a:schemeClr>
      </a:solidFill>
      <a:round/>
    </a:ln>
    <a:effectLst/>
  </c:spPr>
  <c:txPr>
    <a:bodyPr/>
    <a:lstStyle/>
    <a:p>
      <a:pPr>
        <a:defRPr/>
      </a:pPr>
      <a:endParaRPr lang="ru-RU"/>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ru-RU" dirty="0" err="1"/>
              <a:t>Клиенттер</a:t>
            </a:r>
            <a:endParaRPr lang="ru-RU" dirty="0"/>
          </a:p>
        </c:rich>
      </c:tx>
      <c:overlay val="0"/>
      <c:spPr>
        <a:noFill/>
        <a:ln>
          <a:noFill/>
        </a:ln>
        <a:effectLst/>
      </c:spPr>
    </c:title>
    <c:autoTitleDeleted val="0"/>
    <c:view3D>
      <c:rotX val="75"/>
      <c:rotY val="0"/>
      <c:rAngAx val="0"/>
      <c:perspective val="3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Лист1!$B$1</c:f>
              <c:strCache>
                <c:ptCount val="1"/>
                <c:pt idx="0">
                  <c:v>Продажи</c:v>
                </c:pt>
              </c:strCache>
            </c:strRef>
          </c:tx>
          <c:dPt>
            <c:idx val="0"/>
            <c:bubble3D val="0"/>
            <c:spPr>
              <a:solidFill>
                <a:schemeClr val="accent1"/>
              </a:solidFill>
              <a:ln w="25400">
                <a:solidFill>
                  <a:schemeClr val="lt1"/>
                </a:solidFill>
              </a:ln>
              <a:effectLst/>
              <a:sp3d contourW="25400">
                <a:contourClr>
                  <a:schemeClr val="lt1"/>
                </a:contourClr>
              </a:sp3d>
            </c:spPr>
            <c:extLst xmlns:c16r2="http://schemas.microsoft.com/office/drawing/2015/06/chart">
              <c:ext xmlns:c16="http://schemas.microsoft.com/office/drawing/2014/chart" uri="{C3380CC4-5D6E-409C-BE32-E72D297353CC}">
                <c16:uniqueId val="{00000001-91ED-4B42-9E78-69B0F9C9BB88}"/>
              </c:ext>
            </c:extLst>
          </c:dPt>
          <c:dPt>
            <c:idx val="1"/>
            <c:bubble3D val="0"/>
            <c:spPr>
              <a:solidFill>
                <a:schemeClr val="accent2"/>
              </a:solidFill>
              <a:ln w="25400">
                <a:solidFill>
                  <a:schemeClr val="lt1"/>
                </a:solidFill>
              </a:ln>
              <a:effectLst/>
              <a:sp3d contourW="25400">
                <a:contourClr>
                  <a:schemeClr val="lt1"/>
                </a:contourClr>
              </a:sp3d>
            </c:spPr>
            <c:extLst xmlns:c16r2="http://schemas.microsoft.com/office/drawing/2015/06/chart">
              <c:ext xmlns:c16="http://schemas.microsoft.com/office/drawing/2014/chart" uri="{C3380CC4-5D6E-409C-BE32-E72D297353CC}">
                <c16:uniqueId val="{00000003-91ED-4B42-9E78-69B0F9C9BB88}"/>
              </c:ext>
            </c:extLst>
          </c:dPt>
          <c:dPt>
            <c:idx val="2"/>
            <c:bubble3D val="0"/>
            <c:spPr>
              <a:solidFill>
                <a:schemeClr val="accent3"/>
              </a:solidFill>
              <a:ln w="25400">
                <a:solidFill>
                  <a:schemeClr val="lt1"/>
                </a:solidFill>
              </a:ln>
              <a:effectLst/>
              <a:sp3d contourW="25400">
                <a:contourClr>
                  <a:schemeClr val="lt1"/>
                </a:contourClr>
              </a:sp3d>
            </c:spPr>
            <c:extLst xmlns:c16r2="http://schemas.microsoft.com/office/drawing/2015/06/chart">
              <c:ext xmlns:c16="http://schemas.microsoft.com/office/drawing/2014/chart" uri="{C3380CC4-5D6E-409C-BE32-E72D297353CC}">
                <c16:uniqueId val="{00000005-91ED-4B42-9E78-69B0F9C9BB88}"/>
              </c:ext>
            </c:extLst>
          </c:dPt>
          <c:dPt>
            <c:idx val="3"/>
            <c:bubble3D val="0"/>
            <c:spPr>
              <a:solidFill>
                <a:schemeClr val="accent4"/>
              </a:solidFill>
              <a:ln w="25400">
                <a:solidFill>
                  <a:schemeClr val="lt1"/>
                </a:solidFill>
              </a:ln>
              <a:effectLst/>
              <a:sp3d contourW="25400">
                <a:contourClr>
                  <a:schemeClr val="lt1"/>
                </a:contourClr>
              </a:sp3d>
            </c:spPr>
            <c:extLst xmlns:c16r2="http://schemas.microsoft.com/office/drawing/2015/06/chart">
              <c:ext xmlns:c16="http://schemas.microsoft.com/office/drawing/2014/chart" uri="{C3380CC4-5D6E-409C-BE32-E72D297353CC}">
                <c16:uniqueId val="{00000007-91ED-4B42-9E78-69B0F9C9BB88}"/>
              </c:ext>
            </c:extLst>
          </c:dPt>
          <c:dPt>
            <c:idx val="4"/>
            <c:bubble3D val="0"/>
            <c:spPr>
              <a:solidFill>
                <a:schemeClr val="accent5"/>
              </a:solidFill>
              <a:ln w="25400">
                <a:solidFill>
                  <a:schemeClr val="lt1"/>
                </a:solidFill>
              </a:ln>
              <a:effectLst/>
              <a:sp3d contourW="25400">
                <a:contourClr>
                  <a:schemeClr val="lt1"/>
                </a:contourClr>
              </a:sp3d>
            </c:spPr>
            <c:extLst xmlns:c16r2="http://schemas.microsoft.com/office/drawing/2015/06/chart">
              <c:ext xmlns:c16="http://schemas.microsoft.com/office/drawing/2014/chart" uri="{C3380CC4-5D6E-409C-BE32-E72D297353CC}">
                <c16:uniqueId val="{00000009-91ED-4B42-9E78-69B0F9C9BB88}"/>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ru-RU"/>
              </a:p>
            </c:txPr>
            <c:dLblPos val="bestFit"/>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xmlns:c16r2="http://schemas.microsoft.com/office/drawing/2015/06/chart">
              <c:ext xmlns:c15="http://schemas.microsoft.com/office/drawing/2012/chart" uri="{CE6537A1-D6FC-4f65-9D91-7224C49458BB}"/>
            </c:extLst>
          </c:dLbls>
          <c:cat>
            <c:strRef>
              <c:f>Лист1!$A$2:$A$6</c:f>
              <c:strCache>
                <c:ptCount val="4"/>
                <c:pt idx="0">
                  <c:v>Жасөспірімдер 14-18</c:v>
                </c:pt>
                <c:pt idx="1">
                  <c:v>Студенттер 12-23</c:v>
                </c:pt>
                <c:pt idx="2">
                  <c:v>Отбасылар</c:v>
                </c:pt>
                <c:pt idx="3">
                  <c:v>Егде адамдар</c:v>
                </c:pt>
              </c:strCache>
            </c:strRef>
          </c:cat>
          <c:val>
            <c:numRef>
              <c:f>Лист1!$B$2:$B$6</c:f>
              <c:numCache>
                <c:formatCode>General</c:formatCode>
                <c:ptCount val="5"/>
                <c:pt idx="0">
                  <c:v>30</c:v>
                </c:pt>
                <c:pt idx="1">
                  <c:v>25</c:v>
                </c:pt>
                <c:pt idx="2">
                  <c:v>28</c:v>
                </c:pt>
                <c:pt idx="3">
                  <c:v>8</c:v>
                </c:pt>
              </c:numCache>
            </c:numRef>
          </c:val>
          <c:extLst xmlns:c16r2="http://schemas.microsoft.com/office/drawing/2015/06/chart">
            <c:ext xmlns:c16="http://schemas.microsoft.com/office/drawing/2014/chart" uri="{C3380CC4-5D6E-409C-BE32-E72D297353CC}">
              <c16:uniqueId val="{00000000-2D85-4C5C-81EF-D8CCE63AE860}"/>
            </c:ext>
          </c:extLst>
        </c:ser>
        <c:dLbls>
          <c:showLegendKey val="0"/>
          <c:showVal val="1"/>
          <c:showCatName val="0"/>
          <c:showSerName val="0"/>
          <c:showPercent val="0"/>
          <c:showBubbleSize val="0"/>
          <c:showLeaderLines val="1"/>
        </c:dLbls>
      </c:pie3DChart>
      <c:spPr>
        <a:noFill/>
        <a:ln>
          <a:noFill/>
        </a:ln>
        <a:effectLst/>
      </c:spPr>
    </c:plotArea>
    <c:legend>
      <c:legendPos val="b"/>
      <c:legendEntry>
        <c:idx val="4"/>
        <c:delete val="1"/>
      </c:legendEntry>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ru-RU"/>
        </a:p>
      </c:txPr>
    </c:legend>
    <c:plotVisOnly val="1"/>
    <c:dispBlanksAs val="zero"/>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ru-RU"/>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gn="ctr">
              <a:defRPr sz="2200" b="1" i="0" u="none" strike="noStrike" kern="1200" baseline="0">
                <a:solidFill>
                  <a:schemeClr val="dk1">
                    <a:lumMod val="75000"/>
                    <a:lumOff val="25000"/>
                  </a:schemeClr>
                </a:solidFill>
                <a:latin typeface="+mn-lt"/>
                <a:ea typeface="+mn-ea"/>
                <a:cs typeface="+mn-cs"/>
              </a:defRPr>
            </a:pPr>
            <a:r>
              <a:rPr lang="ru-RU" sz="2400" dirty="0"/>
              <a:t>Жыл </a:t>
            </a:r>
            <a:r>
              <a:rPr lang="ru-RU" sz="2400" dirty="0" err="1"/>
              <a:t>ағымындағы</a:t>
            </a:r>
            <a:r>
              <a:rPr lang="ru-RU" sz="2400" dirty="0"/>
              <a:t> таза </a:t>
            </a:r>
            <a:r>
              <a:rPr lang="ru-RU" sz="2400" dirty="0" err="1"/>
              <a:t>пайданың</a:t>
            </a:r>
            <a:r>
              <a:rPr lang="ru-RU" sz="2400" dirty="0"/>
              <a:t> </a:t>
            </a:r>
            <a:r>
              <a:rPr lang="ru-RU" sz="2400" dirty="0" err="1"/>
              <a:t>өзгеру</a:t>
            </a:r>
            <a:r>
              <a:rPr lang="ru-RU" sz="2400" dirty="0"/>
              <a:t> </a:t>
            </a:r>
            <a:r>
              <a:rPr lang="ru-RU" sz="2400" dirty="0" err="1"/>
              <a:t>динамикасы</a:t>
            </a:r>
            <a:r>
              <a:rPr lang="ru-RU" sz="2400" dirty="0"/>
              <a:t>(</a:t>
            </a:r>
            <a:r>
              <a:rPr lang="ru-RU" sz="2400" dirty="0" err="1"/>
              <a:t>солдан</a:t>
            </a:r>
            <a:r>
              <a:rPr lang="ru-RU" sz="2400" baseline="0" dirty="0"/>
              <a:t> </a:t>
            </a:r>
            <a:r>
              <a:rPr lang="ru-RU" sz="2400" baseline="0" dirty="0" err="1"/>
              <a:t>оңға</a:t>
            </a:r>
            <a:r>
              <a:rPr lang="ru-RU" sz="2400" baseline="0" dirty="0"/>
              <a:t> </a:t>
            </a:r>
            <a:r>
              <a:rPr lang="ru-RU" sz="2400" baseline="0" dirty="0" err="1"/>
              <a:t>қарай</a:t>
            </a:r>
            <a:r>
              <a:rPr lang="ru-RU" sz="2400" baseline="0"/>
              <a:t>)</a:t>
            </a:r>
            <a:endParaRPr lang="ru-RU" sz="2400" dirty="0"/>
          </a:p>
        </c:rich>
      </c:tx>
      <c:overlay val="0"/>
      <c:spPr>
        <a:noFill/>
        <a:ln>
          <a:noFill/>
        </a:ln>
        <a:effectLst/>
      </c:spPr>
    </c:title>
    <c:autoTitleDeleted val="0"/>
    <c:plotArea>
      <c:layout/>
      <c:barChart>
        <c:barDir val="col"/>
        <c:grouping val="clustered"/>
        <c:varyColors val="0"/>
        <c:ser>
          <c:idx val="0"/>
          <c:order val="0"/>
          <c:tx>
            <c:strRef>
              <c:f>Лист1!$B$1</c:f>
              <c:strCache>
                <c:ptCount val="1"/>
                <c:pt idx="0">
                  <c:v>сомасы</c:v>
                </c:pt>
              </c:strCache>
            </c:strRef>
          </c:tx>
          <c:spPr>
            <a:solidFill>
              <a:schemeClr val="accent1">
                <a:alpha val="85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lt1"/>
                    </a:solidFill>
                    <a:latin typeface="+mn-lt"/>
                    <a:ea typeface="+mn-ea"/>
                    <a:cs typeface="+mn-cs"/>
                  </a:defRPr>
                </a:pPr>
                <a:endParaRPr lang="ru-RU"/>
              </a:p>
            </c:txPr>
            <c:dLblPos val="in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Лист1!$A$2:$A$12</c:f>
              <c:strCache>
                <c:ptCount val="11"/>
                <c:pt idx="0">
                  <c:v>қаңтар</c:v>
                </c:pt>
                <c:pt idx="1">
                  <c:v>ақпан</c:v>
                </c:pt>
                <c:pt idx="2">
                  <c:v>наурыз</c:v>
                </c:pt>
                <c:pt idx="3">
                  <c:v>сәуір</c:v>
                </c:pt>
                <c:pt idx="4">
                  <c:v>мамыр</c:v>
                </c:pt>
                <c:pt idx="5">
                  <c:v>маусым</c:v>
                </c:pt>
                <c:pt idx="6">
                  <c:v>шілде</c:v>
                </c:pt>
                <c:pt idx="7">
                  <c:v>тамыз</c:v>
                </c:pt>
                <c:pt idx="8">
                  <c:v>қыркүйек</c:v>
                </c:pt>
                <c:pt idx="9">
                  <c:v>қазан</c:v>
                </c:pt>
                <c:pt idx="10">
                  <c:v>қараша</c:v>
                </c:pt>
              </c:strCache>
            </c:strRef>
          </c:cat>
          <c:val>
            <c:numRef>
              <c:f>Лист1!$B$2:$B$12</c:f>
              <c:numCache>
                <c:formatCode>General</c:formatCode>
                <c:ptCount val="11"/>
                <c:pt idx="0">
                  <c:v>200000</c:v>
                </c:pt>
                <c:pt idx="1">
                  <c:v>200000</c:v>
                </c:pt>
                <c:pt idx="2">
                  <c:v>400000</c:v>
                </c:pt>
                <c:pt idx="3">
                  <c:v>400000</c:v>
                </c:pt>
                <c:pt idx="4">
                  <c:v>400000</c:v>
                </c:pt>
                <c:pt idx="5">
                  <c:v>600000</c:v>
                </c:pt>
                <c:pt idx="6">
                  <c:v>600000</c:v>
                </c:pt>
                <c:pt idx="7">
                  <c:v>800000</c:v>
                </c:pt>
                <c:pt idx="8">
                  <c:v>1000000</c:v>
                </c:pt>
                <c:pt idx="9">
                  <c:v>1200000</c:v>
                </c:pt>
                <c:pt idx="10">
                  <c:v>1400000</c:v>
                </c:pt>
              </c:numCache>
            </c:numRef>
          </c:val>
          <c:extLst xmlns:c16r2="http://schemas.microsoft.com/office/drawing/2015/06/chart">
            <c:ext xmlns:c16="http://schemas.microsoft.com/office/drawing/2014/chart" uri="{C3380CC4-5D6E-409C-BE32-E72D297353CC}">
              <c16:uniqueId val="{00000000-F1E2-49D1-B7C5-A4AE28CEA529}"/>
            </c:ext>
          </c:extLst>
        </c:ser>
        <c:dLbls>
          <c:showLegendKey val="0"/>
          <c:showVal val="1"/>
          <c:showCatName val="0"/>
          <c:showSerName val="0"/>
          <c:showPercent val="0"/>
          <c:showBubbleSize val="0"/>
        </c:dLbls>
        <c:gapWidth val="65"/>
        <c:axId val="49831296"/>
        <c:axId val="49857664"/>
      </c:barChart>
      <c:catAx>
        <c:axId val="49831296"/>
        <c:scaling>
          <c:orientation val="minMax"/>
        </c:scaling>
        <c:delete val="0"/>
        <c:axPos val="b"/>
        <c:numFmt formatCode="General" sourceLinked="1"/>
        <c:majorTickMark val="none"/>
        <c:minorTickMark val="none"/>
        <c:tickLblPos val="nextTo"/>
        <c:spPr>
          <a:noFill/>
          <a:ln w="19050" cap="flat" cmpd="sng" algn="ctr">
            <a:solidFill>
              <a:schemeClr val="dk1">
                <a:lumMod val="75000"/>
                <a:lumOff val="25000"/>
              </a:schemeClr>
            </a:solidFill>
            <a:round/>
          </a:ln>
          <a:effectLst/>
        </c:spPr>
        <c:txPr>
          <a:bodyPr rot="-60000000" spcFirstLastPara="1" vertOverflow="ellipsis" vert="horz" wrap="square" anchor="ctr" anchorCtr="1"/>
          <a:lstStyle/>
          <a:p>
            <a:pPr>
              <a:defRPr sz="1400" b="1" i="0" u="none" strike="noStrike" kern="1200" cap="all" baseline="0">
                <a:solidFill>
                  <a:schemeClr val="dk1">
                    <a:lumMod val="75000"/>
                    <a:lumOff val="25000"/>
                  </a:schemeClr>
                </a:solidFill>
                <a:latin typeface="+mn-lt"/>
                <a:ea typeface="+mn-ea"/>
                <a:cs typeface="+mn-cs"/>
              </a:defRPr>
            </a:pPr>
            <a:endParaRPr lang="ru-RU"/>
          </a:p>
        </c:txPr>
        <c:crossAx val="49857664"/>
        <c:crosses val="autoZero"/>
        <c:auto val="1"/>
        <c:lblAlgn val="ctr"/>
        <c:lblOffset val="100"/>
        <c:noMultiLvlLbl val="0"/>
      </c:catAx>
      <c:valAx>
        <c:axId val="49857664"/>
        <c:scaling>
          <c:orientation val="minMax"/>
        </c:scaling>
        <c:delete val="1"/>
        <c:axPos val="l"/>
        <c:majorGridlines>
          <c:spPr>
            <a:ln w="9525" cap="flat" cmpd="sng" algn="ctr">
              <a:gradFill>
                <a:gsLst>
                  <a:gs pos="100000">
                    <a:schemeClr val="dk1">
                      <a:lumMod val="95000"/>
                      <a:lumOff val="5000"/>
                      <a:alpha val="42000"/>
                    </a:schemeClr>
                  </a:gs>
                  <a:gs pos="0">
                    <a:schemeClr val="lt1">
                      <a:lumMod val="75000"/>
                      <a:alpha val="36000"/>
                    </a:schemeClr>
                  </a:gs>
                </a:gsLst>
                <a:lin ang="5400000" scaled="0"/>
              </a:gradFill>
              <a:round/>
            </a:ln>
            <a:effectLst/>
          </c:spPr>
        </c:majorGridlines>
        <c:numFmt formatCode="General" sourceLinked="1"/>
        <c:majorTickMark val="none"/>
        <c:minorTickMark val="none"/>
        <c:tickLblPos val="none"/>
        <c:crossAx val="49831296"/>
        <c:crosses val="autoZero"/>
        <c:crossBetween val="between"/>
      </c:valAx>
      <c:spPr>
        <a:noFill/>
        <a:ln>
          <a:noFill/>
        </a:ln>
        <a:effectLst/>
      </c:spPr>
    </c:plotArea>
    <c:legend>
      <c:legendPos val="b"/>
      <c:overlay val="0"/>
      <c:spPr>
        <a:solidFill>
          <a:schemeClr val="lt1">
            <a:lumMod val="95000"/>
            <a:alpha val="39000"/>
          </a:schemeClr>
        </a:solidFill>
        <a:ln>
          <a:noFill/>
        </a:ln>
        <a:effectLst/>
      </c:spPr>
      <c:txPr>
        <a:bodyPr rot="0" spcFirstLastPara="1" vertOverflow="ellipsis" vert="horz" wrap="square" anchor="ctr" anchorCtr="1"/>
        <a:lstStyle/>
        <a:p>
          <a:pPr>
            <a:defRPr sz="1197" b="0" i="0" u="none" strike="noStrike" kern="1200" baseline="0">
              <a:solidFill>
                <a:schemeClr val="dk1">
                  <a:lumMod val="75000"/>
                  <a:lumOff val="25000"/>
                </a:schemeClr>
              </a:solidFill>
              <a:latin typeface="+mn-lt"/>
              <a:ea typeface="+mn-ea"/>
              <a:cs typeface="+mn-cs"/>
            </a:defRPr>
          </a:pPr>
          <a:endParaRPr lang="ru-RU"/>
        </a:p>
      </c:txPr>
    </c:legend>
    <c:plotVisOnly val="1"/>
    <c:dispBlanksAs val="gap"/>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ru-RU"/>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03">
  <cs:axisTitle>
    <cs:lnRef idx="0"/>
    <cs:fillRef idx="0"/>
    <cs:effectRef idx="0"/>
    <cs:fontRef idx="minor">
      <a:schemeClr val="dk1">
        <a:lumMod val="65000"/>
        <a:lumOff val="35000"/>
      </a:schemeClr>
    </cs:fontRef>
    <cs:defRPr sz="1197" b="1" kern="1200"/>
  </cs:axisTitle>
  <cs:category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1197" kern="1200" cap="none" spc="0" normalizeH="0" baseline="0"/>
  </cs:categoryAxis>
  <cs:chartArea>
    <cs:lnRef idx="0"/>
    <cs:fillRef idx="0"/>
    <cs:effectRef idx="0"/>
    <cs:fontRef idx="minor">
      <a:schemeClr val="dk1"/>
    </cs:fontRef>
    <cs:spPr>
      <a:solidFill>
        <a:schemeClr val="lt1"/>
      </a:solidFill>
      <a:ln w="9525" cap="flat" cmpd="sng" algn="ctr">
        <a:solidFill>
          <a:schemeClr val="dk1">
            <a:lumMod val="15000"/>
            <a:lumOff val="85000"/>
          </a:schemeClr>
        </a:solidFill>
        <a:round/>
      </a:ln>
    </cs:spPr>
    <cs:defRPr sz="1197" kern="1200"/>
  </cs:chartArea>
  <cs:dataLabel>
    <cs:lnRef idx="0"/>
    <cs:fillRef idx="0"/>
    <cs:effectRef idx="0"/>
    <cs:fontRef idx="minor">
      <a:schemeClr val="dk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lt1"/>
      </a:solidFill>
      <a:ln w="15875">
        <a:solidFill>
          <a:schemeClr val="phClr"/>
        </a:solidFill>
        <a:round/>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1064" kern="1200"/>
  </cs:dataTable>
  <cs:downBar>
    <cs:lnRef idx="0"/>
    <cs:fillRef idx="0"/>
    <cs:effectRef idx="0"/>
    <cs:fontRef idx="minor">
      <a:schemeClr val="dk1"/>
    </cs:fontRef>
    <cs:spPr>
      <a:solidFill>
        <a:schemeClr val="dk1">
          <a:lumMod val="75000"/>
          <a:lumOff val="25000"/>
        </a:schemeClr>
      </a:solidFill>
      <a:ln w="9525" cap="flat" cmpd="sng" algn="ctr">
        <a:solidFill>
          <a:schemeClr val="dk1">
            <a:lumMod val="50000"/>
            <a:lumOff val="50000"/>
          </a:schemeClr>
        </a:solidFill>
        <a:round/>
      </a:ln>
    </cs:spPr>
  </cs:downBar>
  <cs:dropLine>
    <cs:lnRef idx="0"/>
    <cs:fillRef idx="0"/>
    <cs:effectRef idx="0"/>
    <cs:fontRef idx="minor">
      <a:schemeClr val="dk1"/>
    </cs:fontRef>
    <cs:spPr>
      <a:ln w="9525" cap="flat" cmpd="sng" algn="ctr">
        <a:solidFill>
          <a:schemeClr val="dk1">
            <a:lumMod val="35000"/>
            <a:lumOff val="65000"/>
          </a:schemeClr>
        </a:solidFill>
        <a:round/>
      </a:ln>
    </cs:spPr>
  </cs:dropLine>
  <cs:errorBar>
    <cs:lnRef idx="0"/>
    <cs:fillRef idx="0"/>
    <cs:effectRef idx="0"/>
    <cs:fontRef idx="minor">
      <a:schemeClr val="dk1"/>
    </cs:fontRef>
    <cs:spPr>
      <a:ln w="9525" cap="flat" cmpd="sng" algn="ctr">
        <a:solidFill>
          <a:schemeClr val="dk1">
            <a:lumMod val="50000"/>
            <a:lumOff val="50000"/>
          </a:schemeClr>
        </a:solidFill>
        <a:round/>
      </a:ln>
    </cs:spPr>
  </cs:errorBar>
  <cs:floor>
    <cs:lnRef idx="0"/>
    <cs:fillRef idx="0"/>
    <cs:effectRef idx="0"/>
    <cs:fontRef idx="minor">
      <a:schemeClr val="dk1"/>
    </cs:fontRef>
    <cs:spPr>
      <a:pattFill prst="ltDnDiag">
        <a:fgClr>
          <a:schemeClr val="dk1">
            <a:lumMod val="15000"/>
            <a:lumOff val="85000"/>
          </a:schemeClr>
        </a:fgClr>
        <a:bgClr>
          <a:schemeClr val="lt1"/>
        </a:bgClr>
      </a:pattFill>
    </cs:spPr>
  </cs:floor>
  <cs:gridlineMajor>
    <cs:lnRef idx="0"/>
    <cs:fillRef idx="0"/>
    <cs:effectRef idx="0"/>
    <cs:fontRef idx="minor">
      <a:schemeClr val="dk1"/>
    </cs:fontRef>
    <cs:spPr>
      <a:ln w="9525" cap="flat" cmpd="sng" algn="ctr">
        <a:solidFill>
          <a:schemeClr val="dk1">
            <a:lumMod val="15000"/>
            <a:lumOff val="85000"/>
          </a:schemeClr>
        </a:solidFill>
        <a:round/>
      </a:ln>
    </cs:spPr>
  </cs:gridlineMajor>
  <cs:gridlineMinor>
    <cs:lnRef idx="0"/>
    <cs:fillRef idx="0"/>
    <cs:effectRef idx="0"/>
    <cs:fontRef idx="minor">
      <a:schemeClr val="dk1"/>
    </cs:fontRef>
    <cs:spPr>
      <a:ln w="9525" cap="flat" cmpd="sng" algn="ctr">
        <a:solidFill>
          <a:schemeClr val="dk1">
            <a:lumMod val="5000"/>
            <a:lumOff val="95000"/>
          </a:schemeClr>
        </a:solidFill>
        <a:round/>
      </a:ln>
    </cs:spPr>
  </cs:gridlineMinor>
  <cs:hiLoLine>
    <cs:lnRef idx="0"/>
    <cs:fillRef idx="0"/>
    <cs:effectRef idx="0"/>
    <cs:fontRef idx="minor">
      <a:schemeClr val="dk1"/>
    </cs:fontRef>
    <cs:spPr>
      <a:ln w="9525" cap="flat" cmpd="sng" algn="ctr">
        <a:solidFill>
          <a:schemeClr val="dk1">
            <a:lumMod val="35000"/>
            <a:lumOff val="65000"/>
          </a:schemeClr>
        </a:solidFill>
        <a:round/>
      </a:ln>
    </cs:spPr>
  </cs:hiLoLine>
  <cs:leaderLine>
    <cs:lnRef idx="0"/>
    <cs:fillRef idx="0"/>
    <cs:effectRef idx="0"/>
    <cs:fontRef idx="minor">
      <a:schemeClr val="dk1"/>
    </cs:fontRef>
    <cs:spPr>
      <a:ln w="9525" cap="flat" cmpd="sng" algn="ctr">
        <a:solidFill>
          <a:schemeClr val="dk1">
            <a:lumMod val="35000"/>
            <a:lumOff val="65000"/>
          </a:schemeClr>
        </a:solidFill>
        <a:round/>
      </a:ln>
    </cs:spPr>
  </cs:leaderLine>
  <cs:legend>
    <cs:lnRef idx="0"/>
    <cs:fillRef idx="0"/>
    <cs:effectRef idx="0"/>
    <cs:fontRef idx="minor">
      <a:schemeClr val="dk1">
        <a:lumMod val="65000"/>
        <a:lumOff val="35000"/>
      </a:schemeClr>
    </cs:fontRef>
    <cs:defRPr sz="1197" kern="1200"/>
  </cs:legend>
  <cs:plotArea>
    <cs:lnRef idx="0"/>
    <cs:fillRef idx="0"/>
    <cs:effectRef idx="0"/>
    <cs:fontRef idx="minor">
      <a:schemeClr val="dk1"/>
    </cs:fontRef>
    <cs:spPr>
      <a:pattFill prst="ltDnDiag">
        <a:fgClr>
          <a:schemeClr val="dk1">
            <a:lumMod val="15000"/>
            <a:lumOff val="85000"/>
          </a:schemeClr>
        </a:fgClr>
        <a:bgClr>
          <a:schemeClr val="lt1"/>
        </a:bgClr>
      </a:pattFill>
    </cs:spPr>
  </cs:plotArea>
  <cs:plotArea3D>
    <cs:lnRef idx="0"/>
    <cs:fillRef idx="0"/>
    <cs:effectRef idx="0"/>
    <cs:fontRef idx="minor">
      <a:schemeClr val="dk1"/>
    </cs:fontRef>
    <cs:spPr>
      <a:solidFill>
        <a:schemeClr val="lt1"/>
      </a:solidFill>
    </cs:spPr>
  </cs:plotArea3D>
  <cs:series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1197" kern="1200"/>
  </cs:seriesAxis>
  <cs:seriesLine>
    <cs:lnRef idx="0"/>
    <cs:fillRef idx="0"/>
    <cs:effectRef idx="0"/>
    <cs:fontRef idx="minor">
      <a:schemeClr val="dk1"/>
    </cs:fontRef>
    <cs:spPr>
      <a:ln w="9525" cap="flat" cmpd="sng" algn="ctr">
        <a:solidFill>
          <a:schemeClr val="dk1">
            <a:lumMod val="35000"/>
            <a:lumOff val="65000"/>
          </a:schemeClr>
        </a:solidFill>
        <a:round/>
      </a:ln>
    </cs:spPr>
  </cs:seriesLine>
  <cs:title>
    <cs:lnRef idx="0"/>
    <cs:fillRef idx="0"/>
    <cs:effectRef idx="0"/>
    <cs:fontRef idx="major">
      <a:schemeClr val="dk1">
        <a:lumMod val="50000"/>
        <a:lumOff val="50000"/>
      </a:schemeClr>
    </cs:fontRef>
    <cs:defRPr sz="2128" b="1" kern="1200" cap="none" spc="0" normalizeH="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65000"/>
        <a:lumOff val="35000"/>
      </a:schemeClr>
    </cs:fontRef>
    <cs:defRPr sz="1197" kern="1200"/>
  </cs:trendlineLabel>
  <cs:upBar>
    <cs:lnRef idx="0"/>
    <cs:fillRef idx="0"/>
    <cs:effectRef idx="0"/>
    <cs:fontRef idx="minor">
      <a:schemeClr val="dk1"/>
    </cs:fontRef>
    <cs:spPr>
      <a:solidFill>
        <a:schemeClr val="lt1"/>
      </a:solidFill>
      <a:ln w="9525" cap="flat" cmpd="sng" algn="ctr">
        <a:solidFill>
          <a:schemeClr val="dk1">
            <a:lumMod val="50000"/>
            <a:lumOff val="50000"/>
          </a:schemeClr>
        </a:solidFill>
        <a:round/>
      </a:ln>
    </cs:spPr>
  </cs:upBar>
  <cs:value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1197" kern="1200"/>
  </cs:valueAxis>
  <cs:wall>
    <cs:lnRef idx="0"/>
    <cs:fillRef idx="0"/>
    <cs:effectRef idx="0"/>
    <cs:fontRef idx="minor">
      <a:schemeClr val="dk1"/>
    </cs:fontRef>
    <cs:spPr>
      <a:pattFill prst="ltDnDiag">
        <a:fgClr>
          <a:schemeClr val="dk1">
            <a:lumMod val="15000"/>
            <a:lumOff val="85000"/>
          </a:schemeClr>
        </a:fgClr>
        <a:bgClr>
          <a:schemeClr val="lt1"/>
        </a:bgClr>
      </a:pattFill>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5">
  <cs:axisTitle>
    <cs:lnRef idx="0"/>
    <cs:fillRef idx="0"/>
    <cs:effectRef idx="0"/>
    <cs:fontRef idx="minor">
      <a:schemeClr val="dk1">
        <a:lumMod val="75000"/>
        <a:lumOff val="25000"/>
      </a:schemeClr>
    </cs:fontRef>
    <cs:defRPr sz="1197"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1197"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1197" kern="1200"/>
  </cs:chartArea>
  <cs:dataLabel>
    <cs:lnRef idx="0"/>
    <cs:fillRef idx="0"/>
    <cs:effectRef idx="0"/>
    <cs:fontRef idx="minor">
      <a:schemeClr val="lt1"/>
    </cs:fontRef>
    <cs:defRPr sz="1197"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1197"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
  <cs:dataPoint3D>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1197"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22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1197"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1197" kern="1200"/>
  </cs:valueAxis>
  <cs:wall>
    <cs:lnRef idx="0"/>
    <cs:fillRef idx="0"/>
    <cs:effectRef idx="0"/>
    <cs:fontRef idx="minor">
      <a:schemeClr val="dk1"/>
    </cs:fontRef>
  </cs:wall>
</cs:chartStyl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bg>
      <p:bgPr>
        <a:solidFill>
          <a:schemeClr val="accent1"/>
        </a:solidFill>
        <a:effectLst/>
      </p:bgPr>
    </p:bg>
    <p:spTree>
      <p:nvGrpSpPr>
        <p:cNvPr id="1" name=""/>
        <p:cNvGrpSpPr/>
        <p:nvPr/>
      </p:nvGrpSpPr>
      <p:grpSpPr>
        <a:xfrm>
          <a:off x="0" y="0"/>
          <a:ext cx="0" cy="0"/>
          <a:chOff x="0" y="0"/>
          <a:chExt cx="0" cy="0"/>
        </a:xfrm>
      </p:grpSpPr>
      <p:sp>
        <p:nvSpPr>
          <p:cNvPr id="11" name="Freeform 6"/>
          <p:cNvSpPr/>
          <p:nvPr/>
        </p:nvSpPr>
        <p:spPr bwMode="auto">
          <a:xfrm>
            <a:off x="3557016" y="630936"/>
            <a:ext cx="5235575" cy="5229225"/>
          </a:xfrm>
          <a:custGeom>
            <a:avLst/>
            <a:gdLst/>
            <a:ahLst/>
            <a:cxnLst/>
            <a:rect l="0" t="0" r="r" b="b"/>
            <a:pathLst>
              <a:path w="3298" h="3294">
                <a:moveTo>
                  <a:pt x="1649" y="0"/>
                </a:moveTo>
                <a:lnTo>
                  <a:pt x="1681" y="3"/>
                </a:lnTo>
                <a:lnTo>
                  <a:pt x="1712" y="11"/>
                </a:lnTo>
                <a:lnTo>
                  <a:pt x="1742" y="23"/>
                </a:lnTo>
                <a:lnTo>
                  <a:pt x="1773" y="38"/>
                </a:lnTo>
                <a:lnTo>
                  <a:pt x="1802" y="55"/>
                </a:lnTo>
                <a:lnTo>
                  <a:pt x="1832" y="73"/>
                </a:lnTo>
                <a:lnTo>
                  <a:pt x="1862" y="89"/>
                </a:lnTo>
                <a:lnTo>
                  <a:pt x="1892" y="105"/>
                </a:lnTo>
                <a:lnTo>
                  <a:pt x="1921" y="117"/>
                </a:lnTo>
                <a:lnTo>
                  <a:pt x="1953" y="125"/>
                </a:lnTo>
                <a:lnTo>
                  <a:pt x="1984" y="129"/>
                </a:lnTo>
                <a:lnTo>
                  <a:pt x="2017" y="129"/>
                </a:lnTo>
                <a:lnTo>
                  <a:pt x="2051" y="127"/>
                </a:lnTo>
                <a:lnTo>
                  <a:pt x="2085" y="123"/>
                </a:lnTo>
                <a:lnTo>
                  <a:pt x="2119" y="118"/>
                </a:lnTo>
                <a:lnTo>
                  <a:pt x="2153" y="114"/>
                </a:lnTo>
                <a:lnTo>
                  <a:pt x="2187" y="111"/>
                </a:lnTo>
                <a:lnTo>
                  <a:pt x="2219" y="112"/>
                </a:lnTo>
                <a:lnTo>
                  <a:pt x="2250" y="116"/>
                </a:lnTo>
                <a:lnTo>
                  <a:pt x="2280" y="125"/>
                </a:lnTo>
                <a:lnTo>
                  <a:pt x="2305" y="138"/>
                </a:lnTo>
                <a:lnTo>
                  <a:pt x="2329" y="155"/>
                </a:lnTo>
                <a:lnTo>
                  <a:pt x="2350" y="175"/>
                </a:lnTo>
                <a:lnTo>
                  <a:pt x="2371" y="198"/>
                </a:lnTo>
                <a:lnTo>
                  <a:pt x="2390" y="222"/>
                </a:lnTo>
                <a:lnTo>
                  <a:pt x="2409" y="247"/>
                </a:lnTo>
                <a:lnTo>
                  <a:pt x="2428" y="272"/>
                </a:lnTo>
                <a:lnTo>
                  <a:pt x="2447" y="296"/>
                </a:lnTo>
                <a:lnTo>
                  <a:pt x="2467" y="319"/>
                </a:lnTo>
                <a:lnTo>
                  <a:pt x="2490" y="339"/>
                </a:lnTo>
                <a:lnTo>
                  <a:pt x="2512" y="357"/>
                </a:lnTo>
                <a:lnTo>
                  <a:pt x="2537" y="371"/>
                </a:lnTo>
                <a:lnTo>
                  <a:pt x="2564" y="383"/>
                </a:lnTo>
                <a:lnTo>
                  <a:pt x="2593" y="393"/>
                </a:lnTo>
                <a:lnTo>
                  <a:pt x="2623" y="402"/>
                </a:lnTo>
                <a:lnTo>
                  <a:pt x="2653" y="410"/>
                </a:lnTo>
                <a:lnTo>
                  <a:pt x="2684" y="418"/>
                </a:lnTo>
                <a:lnTo>
                  <a:pt x="2713" y="427"/>
                </a:lnTo>
                <a:lnTo>
                  <a:pt x="2742" y="437"/>
                </a:lnTo>
                <a:lnTo>
                  <a:pt x="2769" y="449"/>
                </a:lnTo>
                <a:lnTo>
                  <a:pt x="2793" y="464"/>
                </a:lnTo>
                <a:lnTo>
                  <a:pt x="2815" y="482"/>
                </a:lnTo>
                <a:lnTo>
                  <a:pt x="2833" y="504"/>
                </a:lnTo>
                <a:lnTo>
                  <a:pt x="2848" y="528"/>
                </a:lnTo>
                <a:lnTo>
                  <a:pt x="2860" y="555"/>
                </a:lnTo>
                <a:lnTo>
                  <a:pt x="2870" y="584"/>
                </a:lnTo>
                <a:lnTo>
                  <a:pt x="2879" y="613"/>
                </a:lnTo>
                <a:lnTo>
                  <a:pt x="2887" y="644"/>
                </a:lnTo>
                <a:lnTo>
                  <a:pt x="2895" y="674"/>
                </a:lnTo>
                <a:lnTo>
                  <a:pt x="2904" y="704"/>
                </a:lnTo>
                <a:lnTo>
                  <a:pt x="2914" y="733"/>
                </a:lnTo>
                <a:lnTo>
                  <a:pt x="2926" y="760"/>
                </a:lnTo>
                <a:lnTo>
                  <a:pt x="2940" y="785"/>
                </a:lnTo>
                <a:lnTo>
                  <a:pt x="2958" y="807"/>
                </a:lnTo>
                <a:lnTo>
                  <a:pt x="2978" y="830"/>
                </a:lnTo>
                <a:lnTo>
                  <a:pt x="3001" y="850"/>
                </a:lnTo>
                <a:lnTo>
                  <a:pt x="3025" y="869"/>
                </a:lnTo>
                <a:lnTo>
                  <a:pt x="3051" y="888"/>
                </a:lnTo>
                <a:lnTo>
                  <a:pt x="3076" y="907"/>
                </a:lnTo>
                <a:lnTo>
                  <a:pt x="3100" y="926"/>
                </a:lnTo>
                <a:lnTo>
                  <a:pt x="3123" y="947"/>
                </a:lnTo>
                <a:lnTo>
                  <a:pt x="3143" y="968"/>
                </a:lnTo>
                <a:lnTo>
                  <a:pt x="3160" y="992"/>
                </a:lnTo>
                <a:lnTo>
                  <a:pt x="3173" y="1017"/>
                </a:lnTo>
                <a:lnTo>
                  <a:pt x="3182" y="1047"/>
                </a:lnTo>
                <a:lnTo>
                  <a:pt x="3186" y="1078"/>
                </a:lnTo>
                <a:lnTo>
                  <a:pt x="3187" y="1110"/>
                </a:lnTo>
                <a:lnTo>
                  <a:pt x="3184" y="1144"/>
                </a:lnTo>
                <a:lnTo>
                  <a:pt x="3180" y="1178"/>
                </a:lnTo>
                <a:lnTo>
                  <a:pt x="3175" y="1212"/>
                </a:lnTo>
                <a:lnTo>
                  <a:pt x="3171" y="1246"/>
                </a:lnTo>
                <a:lnTo>
                  <a:pt x="3169" y="1280"/>
                </a:lnTo>
                <a:lnTo>
                  <a:pt x="3169" y="1313"/>
                </a:lnTo>
                <a:lnTo>
                  <a:pt x="3173" y="1344"/>
                </a:lnTo>
                <a:lnTo>
                  <a:pt x="3181" y="1375"/>
                </a:lnTo>
                <a:lnTo>
                  <a:pt x="3193" y="1404"/>
                </a:lnTo>
                <a:lnTo>
                  <a:pt x="3209" y="1434"/>
                </a:lnTo>
                <a:lnTo>
                  <a:pt x="3225" y="1464"/>
                </a:lnTo>
                <a:lnTo>
                  <a:pt x="3243" y="1494"/>
                </a:lnTo>
                <a:lnTo>
                  <a:pt x="3260" y="1523"/>
                </a:lnTo>
                <a:lnTo>
                  <a:pt x="3275" y="1554"/>
                </a:lnTo>
                <a:lnTo>
                  <a:pt x="3287" y="1584"/>
                </a:lnTo>
                <a:lnTo>
                  <a:pt x="3295" y="1615"/>
                </a:lnTo>
                <a:lnTo>
                  <a:pt x="3298" y="1647"/>
                </a:lnTo>
                <a:lnTo>
                  <a:pt x="3295" y="1679"/>
                </a:lnTo>
                <a:lnTo>
                  <a:pt x="3287" y="1710"/>
                </a:lnTo>
                <a:lnTo>
                  <a:pt x="3275" y="1740"/>
                </a:lnTo>
                <a:lnTo>
                  <a:pt x="3260" y="1771"/>
                </a:lnTo>
                <a:lnTo>
                  <a:pt x="3243" y="1800"/>
                </a:lnTo>
                <a:lnTo>
                  <a:pt x="3225" y="1830"/>
                </a:lnTo>
                <a:lnTo>
                  <a:pt x="3209" y="1860"/>
                </a:lnTo>
                <a:lnTo>
                  <a:pt x="3193" y="1890"/>
                </a:lnTo>
                <a:lnTo>
                  <a:pt x="3181" y="1919"/>
                </a:lnTo>
                <a:lnTo>
                  <a:pt x="3173" y="1950"/>
                </a:lnTo>
                <a:lnTo>
                  <a:pt x="3169" y="1981"/>
                </a:lnTo>
                <a:lnTo>
                  <a:pt x="3169" y="2014"/>
                </a:lnTo>
                <a:lnTo>
                  <a:pt x="3171" y="2048"/>
                </a:lnTo>
                <a:lnTo>
                  <a:pt x="3175" y="2082"/>
                </a:lnTo>
                <a:lnTo>
                  <a:pt x="3180" y="2116"/>
                </a:lnTo>
                <a:lnTo>
                  <a:pt x="3184" y="2150"/>
                </a:lnTo>
                <a:lnTo>
                  <a:pt x="3187" y="2184"/>
                </a:lnTo>
                <a:lnTo>
                  <a:pt x="3186" y="2216"/>
                </a:lnTo>
                <a:lnTo>
                  <a:pt x="3182" y="2247"/>
                </a:lnTo>
                <a:lnTo>
                  <a:pt x="3173" y="2277"/>
                </a:lnTo>
                <a:lnTo>
                  <a:pt x="3160" y="2302"/>
                </a:lnTo>
                <a:lnTo>
                  <a:pt x="3143" y="2326"/>
                </a:lnTo>
                <a:lnTo>
                  <a:pt x="3123" y="2347"/>
                </a:lnTo>
                <a:lnTo>
                  <a:pt x="3100" y="2368"/>
                </a:lnTo>
                <a:lnTo>
                  <a:pt x="3076" y="2387"/>
                </a:lnTo>
                <a:lnTo>
                  <a:pt x="3051" y="2406"/>
                </a:lnTo>
                <a:lnTo>
                  <a:pt x="3025" y="2425"/>
                </a:lnTo>
                <a:lnTo>
                  <a:pt x="3001" y="2444"/>
                </a:lnTo>
                <a:lnTo>
                  <a:pt x="2978" y="2464"/>
                </a:lnTo>
                <a:lnTo>
                  <a:pt x="2958" y="2487"/>
                </a:lnTo>
                <a:lnTo>
                  <a:pt x="2940" y="2509"/>
                </a:lnTo>
                <a:lnTo>
                  <a:pt x="2926" y="2534"/>
                </a:lnTo>
                <a:lnTo>
                  <a:pt x="2914" y="2561"/>
                </a:lnTo>
                <a:lnTo>
                  <a:pt x="2904" y="2590"/>
                </a:lnTo>
                <a:lnTo>
                  <a:pt x="2895" y="2620"/>
                </a:lnTo>
                <a:lnTo>
                  <a:pt x="2887" y="2650"/>
                </a:lnTo>
                <a:lnTo>
                  <a:pt x="2879" y="2681"/>
                </a:lnTo>
                <a:lnTo>
                  <a:pt x="2870" y="2710"/>
                </a:lnTo>
                <a:lnTo>
                  <a:pt x="2860" y="2739"/>
                </a:lnTo>
                <a:lnTo>
                  <a:pt x="2848" y="2766"/>
                </a:lnTo>
                <a:lnTo>
                  <a:pt x="2833" y="2790"/>
                </a:lnTo>
                <a:lnTo>
                  <a:pt x="2815" y="2812"/>
                </a:lnTo>
                <a:lnTo>
                  <a:pt x="2793" y="2830"/>
                </a:lnTo>
                <a:lnTo>
                  <a:pt x="2769" y="2845"/>
                </a:lnTo>
                <a:lnTo>
                  <a:pt x="2742" y="2857"/>
                </a:lnTo>
                <a:lnTo>
                  <a:pt x="2713" y="2867"/>
                </a:lnTo>
                <a:lnTo>
                  <a:pt x="2684" y="2876"/>
                </a:lnTo>
                <a:lnTo>
                  <a:pt x="2653" y="2884"/>
                </a:lnTo>
                <a:lnTo>
                  <a:pt x="2623" y="2892"/>
                </a:lnTo>
                <a:lnTo>
                  <a:pt x="2593" y="2901"/>
                </a:lnTo>
                <a:lnTo>
                  <a:pt x="2564" y="2911"/>
                </a:lnTo>
                <a:lnTo>
                  <a:pt x="2537" y="2923"/>
                </a:lnTo>
                <a:lnTo>
                  <a:pt x="2512" y="2937"/>
                </a:lnTo>
                <a:lnTo>
                  <a:pt x="2490" y="2955"/>
                </a:lnTo>
                <a:lnTo>
                  <a:pt x="2467" y="2975"/>
                </a:lnTo>
                <a:lnTo>
                  <a:pt x="2447" y="2998"/>
                </a:lnTo>
                <a:lnTo>
                  <a:pt x="2428" y="3022"/>
                </a:lnTo>
                <a:lnTo>
                  <a:pt x="2409" y="3047"/>
                </a:lnTo>
                <a:lnTo>
                  <a:pt x="2390" y="3072"/>
                </a:lnTo>
                <a:lnTo>
                  <a:pt x="2371" y="3096"/>
                </a:lnTo>
                <a:lnTo>
                  <a:pt x="2350" y="3119"/>
                </a:lnTo>
                <a:lnTo>
                  <a:pt x="2329" y="3139"/>
                </a:lnTo>
                <a:lnTo>
                  <a:pt x="2305" y="3156"/>
                </a:lnTo>
                <a:lnTo>
                  <a:pt x="2280" y="3169"/>
                </a:lnTo>
                <a:lnTo>
                  <a:pt x="2250" y="3178"/>
                </a:lnTo>
                <a:lnTo>
                  <a:pt x="2219" y="3182"/>
                </a:lnTo>
                <a:lnTo>
                  <a:pt x="2187" y="3183"/>
                </a:lnTo>
                <a:lnTo>
                  <a:pt x="2153" y="3180"/>
                </a:lnTo>
                <a:lnTo>
                  <a:pt x="2119" y="3176"/>
                </a:lnTo>
                <a:lnTo>
                  <a:pt x="2085" y="3171"/>
                </a:lnTo>
                <a:lnTo>
                  <a:pt x="2051" y="3167"/>
                </a:lnTo>
                <a:lnTo>
                  <a:pt x="2017" y="3165"/>
                </a:lnTo>
                <a:lnTo>
                  <a:pt x="1984" y="3165"/>
                </a:lnTo>
                <a:lnTo>
                  <a:pt x="1953" y="3169"/>
                </a:lnTo>
                <a:lnTo>
                  <a:pt x="1921" y="3177"/>
                </a:lnTo>
                <a:lnTo>
                  <a:pt x="1892" y="3189"/>
                </a:lnTo>
                <a:lnTo>
                  <a:pt x="1862" y="3205"/>
                </a:lnTo>
                <a:lnTo>
                  <a:pt x="1832" y="3221"/>
                </a:lnTo>
                <a:lnTo>
                  <a:pt x="1802" y="3239"/>
                </a:lnTo>
                <a:lnTo>
                  <a:pt x="1773" y="3256"/>
                </a:lnTo>
                <a:lnTo>
                  <a:pt x="1742" y="3271"/>
                </a:lnTo>
                <a:lnTo>
                  <a:pt x="1712" y="3283"/>
                </a:lnTo>
                <a:lnTo>
                  <a:pt x="1681" y="3291"/>
                </a:lnTo>
                <a:lnTo>
                  <a:pt x="1649" y="3294"/>
                </a:lnTo>
                <a:lnTo>
                  <a:pt x="1617" y="3291"/>
                </a:lnTo>
                <a:lnTo>
                  <a:pt x="1586" y="3283"/>
                </a:lnTo>
                <a:lnTo>
                  <a:pt x="1556" y="3271"/>
                </a:lnTo>
                <a:lnTo>
                  <a:pt x="1525" y="3256"/>
                </a:lnTo>
                <a:lnTo>
                  <a:pt x="1496" y="3239"/>
                </a:lnTo>
                <a:lnTo>
                  <a:pt x="1466" y="3221"/>
                </a:lnTo>
                <a:lnTo>
                  <a:pt x="1436" y="3205"/>
                </a:lnTo>
                <a:lnTo>
                  <a:pt x="1406" y="3189"/>
                </a:lnTo>
                <a:lnTo>
                  <a:pt x="1376" y="3177"/>
                </a:lnTo>
                <a:lnTo>
                  <a:pt x="1345" y="3169"/>
                </a:lnTo>
                <a:lnTo>
                  <a:pt x="1314" y="3165"/>
                </a:lnTo>
                <a:lnTo>
                  <a:pt x="1281" y="3165"/>
                </a:lnTo>
                <a:lnTo>
                  <a:pt x="1247" y="3167"/>
                </a:lnTo>
                <a:lnTo>
                  <a:pt x="1213" y="3171"/>
                </a:lnTo>
                <a:lnTo>
                  <a:pt x="1179" y="3176"/>
                </a:lnTo>
                <a:lnTo>
                  <a:pt x="1145" y="3180"/>
                </a:lnTo>
                <a:lnTo>
                  <a:pt x="1111" y="3183"/>
                </a:lnTo>
                <a:lnTo>
                  <a:pt x="1079" y="3182"/>
                </a:lnTo>
                <a:lnTo>
                  <a:pt x="1048" y="3178"/>
                </a:lnTo>
                <a:lnTo>
                  <a:pt x="1018" y="3169"/>
                </a:lnTo>
                <a:lnTo>
                  <a:pt x="993" y="3156"/>
                </a:lnTo>
                <a:lnTo>
                  <a:pt x="969" y="3139"/>
                </a:lnTo>
                <a:lnTo>
                  <a:pt x="948" y="3119"/>
                </a:lnTo>
                <a:lnTo>
                  <a:pt x="927" y="3096"/>
                </a:lnTo>
                <a:lnTo>
                  <a:pt x="908" y="3072"/>
                </a:lnTo>
                <a:lnTo>
                  <a:pt x="889" y="3047"/>
                </a:lnTo>
                <a:lnTo>
                  <a:pt x="870" y="3022"/>
                </a:lnTo>
                <a:lnTo>
                  <a:pt x="851" y="2998"/>
                </a:lnTo>
                <a:lnTo>
                  <a:pt x="831" y="2975"/>
                </a:lnTo>
                <a:lnTo>
                  <a:pt x="808" y="2955"/>
                </a:lnTo>
                <a:lnTo>
                  <a:pt x="786" y="2937"/>
                </a:lnTo>
                <a:lnTo>
                  <a:pt x="761" y="2923"/>
                </a:lnTo>
                <a:lnTo>
                  <a:pt x="734" y="2911"/>
                </a:lnTo>
                <a:lnTo>
                  <a:pt x="705" y="2901"/>
                </a:lnTo>
                <a:lnTo>
                  <a:pt x="675" y="2892"/>
                </a:lnTo>
                <a:lnTo>
                  <a:pt x="645" y="2884"/>
                </a:lnTo>
                <a:lnTo>
                  <a:pt x="614" y="2876"/>
                </a:lnTo>
                <a:lnTo>
                  <a:pt x="585" y="2867"/>
                </a:lnTo>
                <a:lnTo>
                  <a:pt x="556" y="2857"/>
                </a:lnTo>
                <a:lnTo>
                  <a:pt x="529" y="2845"/>
                </a:lnTo>
                <a:lnTo>
                  <a:pt x="505" y="2830"/>
                </a:lnTo>
                <a:lnTo>
                  <a:pt x="483" y="2812"/>
                </a:lnTo>
                <a:lnTo>
                  <a:pt x="465" y="2790"/>
                </a:lnTo>
                <a:lnTo>
                  <a:pt x="450" y="2766"/>
                </a:lnTo>
                <a:lnTo>
                  <a:pt x="438" y="2739"/>
                </a:lnTo>
                <a:lnTo>
                  <a:pt x="428" y="2710"/>
                </a:lnTo>
                <a:lnTo>
                  <a:pt x="419" y="2681"/>
                </a:lnTo>
                <a:lnTo>
                  <a:pt x="411" y="2650"/>
                </a:lnTo>
                <a:lnTo>
                  <a:pt x="403" y="2620"/>
                </a:lnTo>
                <a:lnTo>
                  <a:pt x="394" y="2590"/>
                </a:lnTo>
                <a:lnTo>
                  <a:pt x="384" y="2561"/>
                </a:lnTo>
                <a:lnTo>
                  <a:pt x="372" y="2534"/>
                </a:lnTo>
                <a:lnTo>
                  <a:pt x="358" y="2509"/>
                </a:lnTo>
                <a:lnTo>
                  <a:pt x="340" y="2487"/>
                </a:lnTo>
                <a:lnTo>
                  <a:pt x="320" y="2464"/>
                </a:lnTo>
                <a:lnTo>
                  <a:pt x="297" y="2444"/>
                </a:lnTo>
                <a:lnTo>
                  <a:pt x="272" y="2425"/>
                </a:lnTo>
                <a:lnTo>
                  <a:pt x="247" y="2406"/>
                </a:lnTo>
                <a:lnTo>
                  <a:pt x="222" y="2387"/>
                </a:lnTo>
                <a:lnTo>
                  <a:pt x="198" y="2368"/>
                </a:lnTo>
                <a:lnTo>
                  <a:pt x="175" y="2347"/>
                </a:lnTo>
                <a:lnTo>
                  <a:pt x="155" y="2326"/>
                </a:lnTo>
                <a:lnTo>
                  <a:pt x="138" y="2302"/>
                </a:lnTo>
                <a:lnTo>
                  <a:pt x="125" y="2277"/>
                </a:lnTo>
                <a:lnTo>
                  <a:pt x="116" y="2247"/>
                </a:lnTo>
                <a:lnTo>
                  <a:pt x="112" y="2216"/>
                </a:lnTo>
                <a:lnTo>
                  <a:pt x="111" y="2184"/>
                </a:lnTo>
                <a:lnTo>
                  <a:pt x="114" y="2150"/>
                </a:lnTo>
                <a:lnTo>
                  <a:pt x="118" y="2116"/>
                </a:lnTo>
                <a:lnTo>
                  <a:pt x="123" y="2082"/>
                </a:lnTo>
                <a:lnTo>
                  <a:pt x="127" y="2048"/>
                </a:lnTo>
                <a:lnTo>
                  <a:pt x="129" y="2014"/>
                </a:lnTo>
                <a:lnTo>
                  <a:pt x="129" y="1981"/>
                </a:lnTo>
                <a:lnTo>
                  <a:pt x="125" y="1950"/>
                </a:lnTo>
                <a:lnTo>
                  <a:pt x="117" y="1919"/>
                </a:lnTo>
                <a:lnTo>
                  <a:pt x="105" y="1890"/>
                </a:lnTo>
                <a:lnTo>
                  <a:pt x="90" y="1860"/>
                </a:lnTo>
                <a:lnTo>
                  <a:pt x="73" y="1830"/>
                </a:lnTo>
                <a:lnTo>
                  <a:pt x="55" y="1800"/>
                </a:lnTo>
                <a:lnTo>
                  <a:pt x="38" y="1771"/>
                </a:lnTo>
                <a:lnTo>
                  <a:pt x="23" y="1740"/>
                </a:lnTo>
                <a:lnTo>
                  <a:pt x="11" y="1710"/>
                </a:lnTo>
                <a:lnTo>
                  <a:pt x="3" y="1679"/>
                </a:lnTo>
                <a:lnTo>
                  <a:pt x="0" y="1647"/>
                </a:lnTo>
                <a:lnTo>
                  <a:pt x="3" y="1615"/>
                </a:lnTo>
                <a:lnTo>
                  <a:pt x="11" y="1584"/>
                </a:lnTo>
                <a:lnTo>
                  <a:pt x="23" y="1554"/>
                </a:lnTo>
                <a:lnTo>
                  <a:pt x="38" y="1523"/>
                </a:lnTo>
                <a:lnTo>
                  <a:pt x="55" y="1494"/>
                </a:lnTo>
                <a:lnTo>
                  <a:pt x="73" y="1464"/>
                </a:lnTo>
                <a:lnTo>
                  <a:pt x="90" y="1434"/>
                </a:lnTo>
                <a:lnTo>
                  <a:pt x="105" y="1404"/>
                </a:lnTo>
                <a:lnTo>
                  <a:pt x="117" y="1375"/>
                </a:lnTo>
                <a:lnTo>
                  <a:pt x="125" y="1344"/>
                </a:lnTo>
                <a:lnTo>
                  <a:pt x="129" y="1313"/>
                </a:lnTo>
                <a:lnTo>
                  <a:pt x="129" y="1280"/>
                </a:lnTo>
                <a:lnTo>
                  <a:pt x="127" y="1246"/>
                </a:lnTo>
                <a:lnTo>
                  <a:pt x="123" y="1212"/>
                </a:lnTo>
                <a:lnTo>
                  <a:pt x="118" y="1178"/>
                </a:lnTo>
                <a:lnTo>
                  <a:pt x="114" y="1144"/>
                </a:lnTo>
                <a:lnTo>
                  <a:pt x="111" y="1110"/>
                </a:lnTo>
                <a:lnTo>
                  <a:pt x="112" y="1078"/>
                </a:lnTo>
                <a:lnTo>
                  <a:pt x="116" y="1047"/>
                </a:lnTo>
                <a:lnTo>
                  <a:pt x="125" y="1017"/>
                </a:lnTo>
                <a:lnTo>
                  <a:pt x="138" y="992"/>
                </a:lnTo>
                <a:lnTo>
                  <a:pt x="155" y="968"/>
                </a:lnTo>
                <a:lnTo>
                  <a:pt x="175" y="947"/>
                </a:lnTo>
                <a:lnTo>
                  <a:pt x="198" y="926"/>
                </a:lnTo>
                <a:lnTo>
                  <a:pt x="222" y="907"/>
                </a:lnTo>
                <a:lnTo>
                  <a:pt x="247" y="888"/>
                </a:lnTo>
                <a:lnTo>
                  <a:pt x="272" y="869"/>
                </a:lnTo>
                <a:lnTo>
                  <a:pt x="297" y="850"/>
                </a:lnTo>
                <a:lnTo>
                  <a:pt x="320" y="830"/>
                </a:lnTo>
                <a:lnTo>
                  <a:pt x="340" y="807"/>
                </a:lnTo>
                <a:lnTo>
                  <a:pt x="358" y="785"/>
                </a:lnTo>
                <a:lnTo>
                  <a:pt x="372" y="760"/>
                </a:lnTo>
                <a:lnTo>
                  <a:pt x="384" y="733"/>
                </a:lnTo>
                <a:lnTo>
                  <a:pt x="394" y="704"/>
                </a:lnTo>
                <a:lnTo>
                  <a:pt x="403" y="674"/>
                </a:lnTo>
                <a:lnTo>
                  <a:pt x="411" y="644"/>
                </a:lnTo>
                <a:lnTo>
                  <a:pt x="419" y="613"/>
                </a:lnTo>
                <a:lnTo>
                  <a:pt x="428" y="584"/>
                </a:lnTo>
                <a:lnTo>
                  <a:pt x="438" y="555"/>
                </a:lnTo>
                <a:lnTo>
                  <a:pt x="450" y="528"/>
                </a:lnTo>
                <a:lnTo>
                  <a:pt x="465" y="504"/>
                </a:lnTo>
                <a:lnTo>
                  <a:pt x="483" y="482"/>
                </a:lnTo>
                <a:lnTo>
                  <a:pt x="505" y="464"/>
                </a:lnTo>
                <a:lnTo>
                  <a:pt x="529" y="449"/>
                </a:lnTo>
                <a:lnTo>
                  <a:pt x="556" y="437"/>
                </a:lnTo>
                <a:lnTo>
                  <a:pt x="585" y="427"/>
                </a:lnTo>
                <a:lnTo>
                  <a:pt x="614" y="418"/>
                </a:lnTo>
                <a:lnTo>
                  <a:pt x="645" y="410"/>
                </a:lnTo>
                <a:lnTo>
                  <a:pt x="675" y="402"/>
                </a:lnTo>
                <a:lnTo>
                  <a:pt x="705" y="393"/>
                </a:lnTo>
                <a:lnTo>
                  <a:pt x="734" y="383"/>
                </a:lnTo>
                <a:lnTo>
                  <a:pt x="761" y="371"/>
                </a:lnTo>
                <a:lnTo>
                  <a:pt x="786" y="357"/>
                </a:lnTo>
                <a:lnTo>
                  <a:pt x="808" y="339"/>
                </a:lnTo>
                <a:lnTo>
                  <a:pt x="831" y="319"/>
                </a:lnTo>
                <a:lnTo>
                  <a:pt x="851" y="296"/>
                </a:lnTo>
                <a:lnTo>
                  <a:pt x="870" y="272"/>
                </a:lnTo>
                <a:lnTo>
                  <a:pt x="889" y="247"/>
                </a:lnTo>
                <a:lnTo>
                  <a:pt x="908" y="222"/>
                </a:lnTo>
                <a:lnTo>
                  <a:pt x="927" y="198"/>
                </a:lnTo>
                <a:lnTo>
                  <a:pt x="948" y="175"/>
                </a:lnTo>
                <a:lnTo>
                  <a:pt x="969" y="155"/>
                </a:lnTo>
                <a:lnTo>
                  <a:pt x="993" y="138"/>
                </a:lnTo>
                <a:lnTo>
                  <a:pt x="1018" y="125"/>
                </a:lnTo>
                <a:lnTo>
                  <a:pt x="1048" y="116"/>
                </a:lnTo>
                <a:lnTo>
                  <a:pt x="1079" y="112"/>
                </a:lnTo>
                <a:lnTo>
                  <a:pt x="1111" y="111"/>
                </a:lnTo>
                <a:lnTo>
                  <a:pt x="1145" y="114"/>
                </a:lnTo>
                <a:lnTo>
                  <a:pt x="1179" y="118"/>
                </a:lnTo>
                <a:lnTo>
                  <a:pt x="1213" y="123"/>
                </a:lnTo>
                <a:lnTo>
                  <a:pt x="1247" y="127"/>
                </a:lnTo>
                <a:lnTo>
                  <a:pt x="1281" y="129"/>
                </a:lnTo>
                <a:lnTo>
                  <a:pt x="1314" y="129"/>
                </a:lnTo>
                <a:lnTo>
                  <a:pt x="1345" y="125"/>
                </a:lnTo>
                <a:lnTo>
                  <a:pt x="1376" y="117"/>
                </a:lnTo>
                <a:lnTo>
                  <a:pt x="1406" y="105"/>
                </a:lnTo>
                <a:lnTo>
                  <a:pt x="1436" y="89"/>
                </a:lnTo>
                <a:lnTo>
                  <a:pt x="1466" y="73"/>
                </a:lnTo>
                <a:lnTo>
                  <a:pt x="1496" y="55"/>
                </a:lnTo>
                <a:lnTo>
                  <a:pt x="1525" y="38"/>
                </a:lnTo>
                <a:lnTo>
                  <a:pt x="1556" y="23"/>
                </a:lnTo>
                <a:lnTo>
                  <a:pt x="1586" y="11"/>
                </a:lnTo>
                <a:lnTo>
                  <a:pt x="1617" y="3"/>
                </a:lnTo>
                <a:lnTo>
                  <a:pt x="1649" y="0"/>
                </a:lnTo>
                <a:close/>
              </a:path>
            </a:pathLst>
          </a:custGeom>
          <a:solidFill>
            <a:schemeClr val="bg2"/>
          </a:solidFill>
          <a:ln w="0">
            <a:noFill/>
            <a:prstDash val="solid"/>
            <a:round/>
            <a:headEnd/>
            <a:tailEnd/>
          </a:ln>
        </p:spPr>
      </p:sp>
      <p:sp>
        <p:nvSpPr>
          <p:cNvPr id="2" name="Title 1"/>
          <p:cNvSpPr>
            <a:spLocks noGrp="1"/>
          </p:cNvSpPr>
          <p:nvPr>
            <p:ph type="ctrTitle"/>
          </p:nvPr>
        </p:nvSpPr>
        <p:spPr>
          <a:xfrm>
            <a:off x="1078523" y="1098388"/>
            <a:ext cx="10318418" cy="4394988"/>
          </a:xfrm>
        </p:spPr>
        <p:txBody>
          <a:bodyPr anchor="ctr">
            <a:noAutofit/>
          </a:bodyPr>
          <a:lstStyle>
            <a:lvl1pPr algn="ctr">
              <a:defRPr sz="10000" spc="800" baseline="0"/>
            </a:lvl1pPr>
          </a:lstStyle>
          <a:p>
            <a:r>
              <a:rPr lang="ru-RU"/>
              <a:t>Образец заголовка</a:t>
            </a:r>
            <a:endParaRPr lang="en-US" dirty="0"/>
          </a:p>
        </p:txBody>
      </p:sp>
      <p:sp>
        <p:nvSpPr>
          <p:cNvPr id="3" name="Subtitle 2"/>
          <p:cNvSpPr>
            <a:spLocks noGrp="1"/>
          </p:cNvSpPr>
          <p:nvPr>
            <p:ph type="subTitle" idx="1"/>
          </p:nvPr>
        </p:nvSpPr>
        <p:spPr>
          <a:xfrm>
            <a:off x="2215045" y="5979196"/>
            <a:ext cx="8045373" cy="742279"/>
          </a:xfrm>
        </p:spPr>
        <p:txBody>
          <a:bodyPr anchor="t">
            <a:normAutofit/>
          </a:bodyPr>
          <a:lstStyle>
            <a:lvl1pPr marL="0" indent="0" algn="ctr">
              <a:lnSpc>
                <a:spcPct val="100000"/>
              </a:lnSpc>
              <a:buNone/>
              <a:defRPr sz="2000" b="1" i="0" cap="all" spc="400"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endParaRPr lang="en-US" dirty="0"/>
          </a:p>
        </p:txBody>
      </p:sp>
      <p:sp>
        <p:nvSpPr>
          <p:cNvPr id="4" name="Date Placeholder 3"/>
          <p:cNvSpPr>
            <a:spLocks noGrp="1"/>
          </p:cNvSpPr>
          <p:nvPr>
            <p:ph type="dt" sz="half" idx="10"/>
          </p:nvPr>
        </p:nvSpPr>
        <p:spPr>
          <a:xfrm>
            <a:off x="1078523" y="6375679"/>
            <a:ext cx="2329722" cy="348462"/>
          </a:xfrm>
        </p:spPr>
        <p:txBody>
          <a:bodyPr/>
          <a:lstStyle>
            <a:lvl1pPr>
              <a:defRPr baseline="0">
                <a:solidFill>
                  <a:schemeClr val="accent1">
                    <a:lumMod val="50000"/>
                  </a:schemeClr>
                </a:solidFill>
              </a:defRPr>
            </a:lvl1pPr>
          </a:lstStyle>
          <a:p>
            <a:fld id="{6AB619D0-9658-43E9-B4BB-E08A0B231D36}" type="datetimeFigureOut">
              <a:rPr lang="ru-RU" smtClean="0"/>
              <a:pPr/>
              <a:t>30.03.2020</a:t>
            </a:fld>
            <a:endParaRPr lang="ru-RU"/>
          </a:p>
        </p:txBody>
      </p:sp>
      <p:sp>
        <p:nvSpPr>
          <p:cNvPr id="5" name="Footer Placeholder 4"/>
          <p:cNvSpPr>
            <a:spLocks noGrp="1"/>
          </p:cNvSpPr>
          <p:nvPr>
            <p:ph type="ftr" sz="quarter" idx="11"/>
          </p:nvPr>
        </p:nvSpPr>
        <p:spPr>
          <a:xfrm>
            <a:off x="4180332" y="6375679"/>
            <a:ext cx="4114800" cy="345796"/>
          </a:xfrm>
        </p:spPr>
        <p:txBody>
          <a:bodyPr/>
          <a:lstStyle>
            <a:lvl1pPr>
              <a:defRPr baseline="0">
                <a:solidFill>
                  <a:schemeClr val="accent1">
                    <a:lumMod val="50000"/>
                  </a:schemeClr>
                </a:solidFill>
              </a:defRPr>
            </a:lvl1pPr>
          </a:lstStyle>
          <a:p>
            <a:endParaRPr lang="ru-RU"/>
          </a:p>
        </p:txBody>
      </p:sp>
      <p:sp>
        <p:nvSpPr>
          <p:cNvPr id="6" name="Slide Number Placeholder 5"/>
          <p:cNvSpPr>
            <a:spLocks noGrp="1"/>
          </p:cNvSpPr>
          <p:nvPr>
            <p:ph type="sldNum" sz="quarter" idx="12"/>
          </p:nvPr>
        </p:nvSpPr>
        <p:spPr>
          <a:xfrm>
            <a:off x="9067218" y="6375679"/>
            <a:ext cx="2329723" cy="345796"/>
          </a:xfrm>
        </p:spPr>
        <p:txBody>
          <a:bodyPr/>
          <a:lstStyle>
            <a:lvl1pPr>
              <a:defRPr baseline="0">
                <a:solidFill>
                  <a:schemeClr val="accent1">
                    <a:lumMod val="50000"/>
                  </a:schemeClr>
                </a:solidFill>
              </a:defRPr>
            </a:lvl1pPr>
          </a:lstStyle>
          <a:p>
            <a:fld id="{0BE1FD60-5921-4BAA-8605-C8A6F49BB199}" type="slidenum">
              <a:rPr lang="ru-RU" smtClean="0"/>
              <a:pPr/>
              <a:t>‹#›</a:t>
            </a:fld>
            <a:endParaRPr lang="ru-RU"/>
          </a:p>
        </p:txBody>
      </p:sp>
      <p:sp>
        <p:nvSpPr>
          <p:cNvPr id="13" name="Rectangle 12"/>
          <p:cNvSpPr/>
          <p:nvPr/>
        </p:nvSpPr>
        <p:spPr>
          <a:xfrm>
            <a:off x="0" y="0"/>
            <a:ext cx="28346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1999506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6AB619D0-9658-43E9-B4BB-E08A0B231D36}" type="datetimeFigureOut">
              <a:rPr lang="ru-RU" smtClean="0"/>
              <a:pPr/>
              <a:t>30.03.2020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0BE1FD60-5921-4BAA-8605-C8A6F49BB199}" type="slidenum">
              <a:rPr lang="ru-RU" smtClean="0"/>
              <a:pPr/>
              <a:t>‹#›</a:t>
            </a:fld>
            <a:endParaRPr lang="ru-RU"/>
          </a:p>
        </p:txBody>
      </p:sp>
    </p:spTree>
    <p:extLst>
      <p:ext uri="{BB962C8B-B14F-4D97-AF65-F5344CB8AC3E}">
        <p14:creationId xmlns:p14="http://schemas.microsoft.com/office/powerpoint/2010/main" val="37473909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242929" y="1073888"/>
            <a:ext cx="8187071" cy="4064627"/>
          </a:xfrm>
        </p:spPr>
        <p:txBody>
          <a:bodyPr anchor="b">
            <a:normAutofit/>
          </a:bodyPr>
          <a:lstStyle>
            <a:lvl1pPr>
              <a:defRPr sz="8400" spc="800" baseline="0">
                <a:solidFill>
                  <a:schemeClr val="tx2"/>
                </a:solidFill>
              </a:defRPr>
            </a:lvl1pPr>
          </a:lstStyle>
          <a:p>
            <a:r>
              <a:rPr lang="ru-RU"/>
              <a:t>Образец заголовка</a:t>
            </a:r>
            <a:endParaRPr lang="en-US" dirty="0"/>
          </a:p>
        </p:txBody>
      </p:sp>
      <p:sp>
        <p:nvSpPr>
          <p:cNvPr id="3" name="Text Placeholder 2"/>
          <p:cNvSpPr>
            <a:spLocks noGrp="1"/>
          </p:cNvSpPr>
          <p:nvPr>
            <p:ph type="body" idx="1"/>
          </p:nvPr>
        </p:nvSpPr>
        <p:spPr>
          <a:xfrm>
            <a:off x="3242930" y="5159781"/>
            <a:ext cx="7017488" cy="951135"/>
          </a:xfrm>
        </p:spPr>
        <p:txBody>
          <a:bodyPr>
            <a:normAutofit/>
          </a:bodyPr>
          <a:lstStyle>
            <a:lvl1pPr marL="0" indent="0">
              <a:lnSpc>
                <a:spcPct val="100000"/>
              </a:lnSpc>
              <a:buNone/>
              <a:defRPr sz="2000" b="1" i="0" cap="all" spc="400" baseline="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a:xfrm>
            <a:off x="3236546" y="6375679"/>
            <a:ext cx="1493947" cy="348462"/>
          </a:xfrm>
        </p:spPr>
        <p:txBody>
          <a:bodyPr/>
          <a:lstStyle>
            <a:lvl1pPr>
              <a:defRPr baseline="0">
                <a:solidFill>
                  <a:schemeClr val="tx2"/>
                </a:solidFill>
              </a:defRPr>
            </a:lvl1pPr>
          </a:lstStyle>
          <a:p>
            <a:fld id="{6AB619D0-9658-43E9-B4BB-E08A0B231D36}" type="datetimeFigureOut">
              <a:rPr lang="ru-RU" smtClean="0"/>
              <a:pPr/>
              <a:t>30.03.2020</a:t>
            </a:fld>
            <a:endParaRPr lang="ru-RU"/>
          </a:p>
        </p:txBody>
      </p:sp>
      <p:sp>
        <p:nvSpPr>
          <p:cNvPr id="5" name="Footer Placeholder 4"/>
          <p:cNvSpPr>
            <a:spLocks noGrp="1"/>
          </p:cNvSpPr>
          <p:nvPr>
            <p:ph type="ftr" sz="quarter" idx="11"/>
          </p:nvPr>
        </p:nvSpPr>
        <p:spPr>
          <a:xfrm>
            <a:off x="5279064" y="6375679"/>
            <a:ext cx="4114800" cy="345796"/>
          </a:xfrm>
        </p:spPr>
        <p:txBody>
          <a:bodyPr/>
          <a:lstStyle>
            <a:lvl1pPr>
              <a:defRPr baseline="0">
                <a:solidFill>
                  <a:schemeClr val="tx2"/>
                </a:solidFill>
              </a:defRPr>
            </a:lvl1pPr>
          </a:lstStyle>
          <a:p>
            <a:endParaRPr lang="ru-RU"/>
          </a:p>
        </p:txBody>
      </p:sp>
      <p:sp>
        <p:nvSpPr>
          <p:cNvPr id="6" name="Slide Number Placeholder 5"/>
          <p:cNvSpPr>
            <a:spLocks noGrp="1"/>
          </p:cNvSpPr>
          <p:nvPr>
            <p:ph type="sldNum" sz="quarter" idx="12"/>
          </p:nvPr>
        </p:nvSpPr>
        <p:spPr>
          <a:xfrm>
            <a:off x="9942434" y="6375679"/>
            <a:ext cx="1487566" cy="345796"/>
          </a:xfrm>
        </p:spPr>
        <p:txBody>
          <a:bodyPr/>
          <a:lstStyle>
            <a:lvl1pPr>
              <a:defRPr baseline="0">
                <a:solidFill>
                  <a:schemeClr val="tx2"/>
                </a:solidFill>
              </a:defRPr>
            </a:lvl1pPr>
          </a:lstStyle>
          <a:p>
            <a:fld id="{0BE1FD60-5921-4BAA-8605-C8A6F49BB199}" type="slidenum">
              <a:rPr lang="ru-RU" smtClean="0"/>
              <a:pPr/>
              <a:t>‹#›</a:t>
            </a:fld>
            <a:endParaRPr lang="ru-RU"/>
          </a:p>
        </p:txBody>
      </p:sp>
      <p:grpSp>
        <p:nvGrpSpPr>
          <p:cNvPr id="7" name="Group 6"/>
          <p:cNvGrpSpPr/>
          <p:nvPr/>
        </p:nvGrpSpPr>
        <p:grpSpPr>
          <a:xfrm>
            <a:off x="0" y="0"/>
            <a:ext cx="2814638" cy="6858000"/>
            <a:chOff x="0" y="0"/>
            <a:chExt cx="2814638" cy="6858000"/>
          </a:xfrm>
        </p:grpSpPr>
        <p:sp>
          <p:nvSpPr>
            <p:cNvPr id="11" name="Freeform 6"/>
            <p:cNvSpPr/>
            <p:nvPr/>
          </p:nvSpPr>
          <p:spPr bwMode="auto">
            <a:xfrm>
              <a:off x="0" y="0"/>
              <a:ext cx="2814638" cy="6858000"/>
            </a:xfrm>
            <a:custGeom>
              <a:avLst/>
              <a:gdLst/>
              <a:ahLst/>
              <a:cxnLst/>
              <a:rect l="0" t="0" r="r" b="b"/>
              <a:pathLst>
                <a:path w="1773" h="4320">
                  <a:moveTo>
                    <a:pt x="0" y="0"/>
                  </a:moveTo>
                  <a:lnTo>
                    <a:pt x="891" y="0"/>
                  </a:lnTo>
                  <a:lnTo>
                    <a:pt x="906" y="56"/>
                  </a:lnTo>
                  <a:lnTo>
                    <a:pt x="921" y="111"/>
                  </a:lnTo>
                  <a:lnTo>
                    <a:pt x="938" y="165"/>
                  </a:lnTo>
                  <a:lnTo>
                    <a:pt x="957" y="217"/>
                  </a:lnTo>
                  <a:lnTo>
                    <a:pt x="980" y="266"/>
                  </a:lnTo>
                  <a:lnTo>
                    <a:pt x="1007" y="312"/>
                  </a:lnTo>
                  <a:lnTo>
                    <a:pt x="1036" y="351"/>
                  </a:lnTo>
                  <a:lnTo>
                    <a:pt x="1069" y="387"/>
                  </a:lnTo>
                  <a:lnTo>
                    <a:pt x="1105" y="422"/>
                  </a:lnTo>
                  <a:lnTo>
                    <a:pt x="1145" y="456"/>
                  </a:lnTo>
                  <a:lnTo>
                    <a:pt x="1185" y="487"/>
                  </a:lnTo>
                  <a:lnTo>
                    <a:pt x="1227" y="520"/>
                  </a:lnTo>
                  <a:lnTo>
                    <a:pt x="1270" y="551"/>
                  </a:lnTo>
                  <a:lnTo>
                    <a:pt x="1311" y="584"/>
                  </a:lnTo>
                  <a:lnTo>
                    <a:pt x="1352" y="617"/>
                  </a:lnTo>
                  <a:lnTo>
                    <a:pt x="1390" y="651"/>
                  </a:lnTo>
                  <a:lnTo>
                    <a:pt x="1425" y="687"/>
                  </a:lnTo>
                  <a:lnTo>
                    <a:pt x="1456" y="725"/>
                  </a:lnTo>
                  <a:lnTo>
                    <a:pt x="1484" y="765"/>
                  </a:lnTo>
                  <a:lnTo>
                    <a:pt x="1505" y="808"/>
                  </a:lnTo>
                  <a:lnTo>
                    <a:pt x="1521" y="856"/>
                  </a:lnTo>
                  <a:lnTo>
                    <a:pt x="1530" y="907"/>
                  </a:lnTo>
                  <a:lnTo>
                    <a:pt x="1534" y="960"/>
                  </a:lnTo>
                  <a:lnTo>
                    <a:pt x="1534" y="1013"/>
                  </a:lnTo>
                  <a:lnTo>
                    <a:pt x="1530" y="1068"/>
                  </a:lnTo>
                  <a:lnTo>
                    <a:pt x="1523" y="1125"/>
                  </a:lnTo>
                  <a:lnTo>
                    <a:pt x="1515" y="1181"/>
                  </a:lnTo>
                  <a:lnTo>
                    <a:pt x="1508" y="1237"/>
                  </a:lnTo>
                  <a:lnTo>
                    <a:pt x="1501" y="1293"/>
                  </a:lnTo>
                  <a:lnTo>
                    <a:pt x="1496" y="1350"/>
                  </a:lnTo>
                  <a:lnTo>
                    <a:pt x="1494" y="1405"/>
                  </a:lnTo>
                  <a:lnTo>
                    <a:pt x="1497" y="1458"/>
                  </a:lnTo>
                  <a:lnTo>
                    <a:pt x="1504" y="1511"/>
                  </a:lnTo>
                  <a:lnTo>
                    <a:pt x="1517" y="1560"/>
                  </a:lnTo>
                  <a:lnTo>
                    <a:pt x="1535" y="1610"/>
                  </a:lnTo>
                  <a:lnTo>
                    <a:pt x="1557" y="1659"/>
                  </a:lnTo>
                  <a:lnTo>
                    <a:pt x="1583" y="1708"/>
                  </a:lnTo>
                  <a:lnTo>
                    <a:pt x="1611" y="1757"/>
                  </a:lnTo>
                  <a:lnTo>
                    <a:pt x="1640" y="1807"/>
                  </a:lnTo>
                  <a:lnTo>
                    <a:pt x="1669" y="1855"/>
                  </a:lnTo>
                  <a:lnTo>
                    <a:pt x="1696" y="1905"/>
                  </a:lnTo>
                  <a:lnTo>
                    <a:pt x="1721" y="1954"/>
                  </a:lnTo>
                  <a:lnTo>
                    <a:pt x="1742" y="2006"/>
                  </a:lnTo>
                  <a:lnTo>
                    <a:pt x="1759" y="2057"/>
                  </a:lnTo>
                  <a:lnTo>
                    <a:pt x="1769" y="2108"/>
                  </a:lnTo>
                  <a:lnTo>
                    <a:pt x="1773" y="2160"/>
                  </a:lnTo>
                  <a:lnTo>
                    <a:pt x="1769" y="2212"/>
                  </a:lnTo>
                  <a:lnTo>
                    <a:pt x="1759" y="2263"/>
                  </a:lnTo>
                  <a:lnTo>
                    <a:pt x="1742" y="2314"/>
                  </a:lnTo>
                  <a:lnTo>
                    <a:pt x="1721" y="2366"/>
                  </a:lnTo>
                  <a:lnTo>
                    <a:pt x="1696" y="2415"/>
                  </a:lnTo>
                  <a:lnTo>
                    <a:pt x="1669" y="2465"/>
                  </a:lnTo>
                  <a:lnTo>
                    <a:pt x="1640" y="2513"/>
                  </a:lnTo>
                  <a:lnTo>
                    <a:pt x="1611" y="2563"/>
                  </a:lnTo>
                  <a:lnTo>
                    <a:pt x="1583" y="2612"/>
                  </a:lnTo>
                  <a:lnTo>
                    <a:pt x="1557" y="2661"/>
                  </a:lnTo>
                  <a:lnTo>
                    <a:pt x="1535" y="2710"/>
                  </a:lnTo>
                  <a:lnTo>
                    <a:pt x="1517" y="2760"/>
                  </a:lnTo>
                  <a:lnTo>
                    <a:pt x="1504" y="2809"/>
                  </a:lnTo>
                  <a:lnTo>
                    <a:pt x="1497" y="2862"/>
                  </a:lnTo>
                  <a:lnTo>
                    <a:pt x="1494" y="2915"/>
                  </a:lnTo>
                  <a:lnTo>
                    <a:pt x="1496" y="2970"/>
                  </a:lnTo>
                  <a:lnTo>
                    <a:pt x="1501" y="3027"/>
                  </a:lnTo>
                  <a:lnTo>
                    <a:pt x="1508" y="3083"/>
                  </a:lnTo>
                  <a:lnTo>
                    <a:pt x="1515" y="3139"/>
                  </a:lnTo>
                  <a:lnTo>
                    <a:pt x="1523" y="3195"/>
                  </a:lnTo>
                  <a:lnTo>
                    <a:pt x="1530" y="3252"/>
                  </a:lnTo>
                  <a:lnTo>
                    <a:pt x="1534" y="3307"/>
                  </a:lnTo>
                  <a:lnTo>
                    <a:pt x="1534" y="3360"/>
                  </a:lnTo>
                  <a:lnTo>
                    <a:pt x="1530" y="3413"/>
                  </a:lnTo>
                  <a:lnTo>
                    <a:pt x="1521" y="3464"/>
                  </a:lnTo>
                  <a:lnTo>
                    <a:pt x="1505" y="3512"/>
                  </a:lnTo>
                  <a:lnTo>
                    <a:pt x="1484" y="3555"/>
                  </a:lnTo>
                  <a:lnTo>
                    <a:pt x="1456" y="3595"/>
                  </a:lnTo>
                  <a:lnTo>
                    <a:pt x="1425" y="3633"/>
                  </a:lnTo>
                  <a:lnTo>
                    <a:pt x="1390" y="3669"/>
                  </a:lnTo>
                  <a:lnTo>
                    <a:pt x="1352" y="3703"/>
                  </a:lnTo>
                  <a:lnTo>
                    <a:pt x="1311" y="3736"/>
                  </a:lnTo>
                  <a:lnTo>
                    <a:pt x="1270" y="3769"/>
                  </a:lnTo>
                  <a:lnTo>
                    <a:pt x="1227" y="3800"/>
                  </a:lnTo>
                  <a:lnTo>
                    <a:pt x="1185" y="3833"/>
                  </a:lnTo>
                  <a:lnTo>
                    <a:pt x="1145" y="3864"/>
                  </a:lnTo>
                  <a:lnTo>
                    <a:pt x="1105" y="3898"/>
                  </a:lnTo>
                  <a:lnTo>
                    <a:pt x="1069" y="3933"/>
                  </a:lnTo>
                  <a:lnTo>
                    <a:pt x="1036" y="3969"/>
                  </a:lnTo>
                  <a:lnTo>
                    <a:pt x="1007" y="4008"/>
                  </a:lnTo>
                  <a:lnTo>
                    <a:pt x="980" y="4054"/>
                  </a:lnTo>
                  <a:lnTo>
                    <a:pt x="957" y="4103"/>
                  </a:lnTo>
                  <a:lnTo>
                    <a:pt x="938" y="4155"/>
                  </a:lnTo>
                  <a:lnTo>
                    <a:pt x="921" y="4209"/>
                  </a:lnTo>
                  <a:lnTo>
                    <a:pt x="906" y="4264"/>
                  </a:lnTo>
                  <a:lnTo>
                    <a:pt x="891" y="4320"/>
                  </a:lnTo>
                  <a:lnTo>
                    <a:pt x="0" y="4320"/>
                  </a:lnTo>
                  <a:lnTo>
                    <a:pt x="0" y="0"/>
                  </a:lnTo>
                  <a:close/>
                </a:path>
              </a:pathLst>
            </a:custGeom>
            <a:solidFill>
              <a:schemeClr val="tx2"/>
            </a:solidFill>
            <a:ln w="0">
              <a:noFill/>
              <a:prstDash val="solid"/>
              <a:round/>
              <a:headEnd/>
              <a:tailEnd/>
            </a:ln>
          </p:spPr>
        </p:sp>
        <p:sp>
          <p:nvSpPr>
            <p:cNvPr id="16" name="Freeform 11"/>
            <p:cNvSpPr/>
            <p:nvPr/>
          </p:nvSpPr>
          <p:spPr bwMode="auto">
            <a:xfrm>
              <a:off x="874382" y="0"/>
              <a:ext cx="1646238" cy="6858000"/>
            </a:xfrm>
            <a:custGeom>
              <a:avLst/>
              <a:gdLst/>
              <a:ahLst/>
              <a:cxnLst/>
              <a:rect l="0" t="0" r="r" b="b"/>
              <a:pathLst>
                <a:path w="1037" h="4320">
                  <a:moveTo>
                    <a:pt x="0" y="0"/>
                  </a:moveTo>
                  <a:lnTo>
                    <a:pt x="171" y="0"/>
                  </a:lnTo>
                  <a:lnTo>
                    <a:pt x="188" y="55"/>
                  </a:lnTo>
                  <a:lnTo>
                    <a:pt x="204" y="110"/>
                  </a:lnTo>
                  <a:lnTo>
                    <a:pt x="220" y="166"/>
                  </a:lnTo>
                  <a:lnTo>
                    <a:pt x="234" y="223"/>
                  </a:lnTo>
                  <a:lnTo>
                    <a:pt x="251" y="278"/>
                  </a:lnTo>
                  <a:lnTo>
                    <a:pt x="269" y="331"/>
                  </a:lnTo>
                  <a:lnTo>
                    <a:pt x="292" y="381"/>
                  </a:lnTo>
                  <a:lnTo>
                    <a:pt x="319" y="427"/>
                  </a:lnTo>
                  <a:lnTo>
                    <a:pt x="349" y="466"/>
                  </a:lnTo>
                  <a:lnTo>
                    <a:pt x="382" y="503"/>
                  </a:lnTo>
                  <a:lnTo>
                    <a:pt x="420" y="537"/>
                  </a:lnTo>
                  <a:lnTo>
                    <a:pt x="460" y="571"/>
                  </a:lnTo>
                  <a:lnTo>
                    <a:pt x="502" y="603"/>
                  </a:lnTo>
                  <a:lnTo>
                    <a:pt x="544" y="635"/>
                  </a:lnTo>
                  <a:lnTo>
                    <a:pt x="587" y="668"/>
                  </a:lnTo>
                  <a:lnTo>
                    <a:pt x="628" y="700"/>
                  </a:lnTo>
                  <a:lnTo>
                    <a:pt x="667" y="734"/>
                  </a:lnTo>
                  <a:lnTo>
                    <a:pt x="703" y="771"/>
                  </a:lnTo>
                  <a:lnTo>
                    <a:pt x="736" y="808"/>
                  </a:lnTo>
                  <a:lnTo>
                    <a:pt x="763" y="848"/>
                  </a:lnTo>
                  <a:lnTo>
                    <a:pt x="786" y="893"/>
                  </a:lnTo>
                  <a:lnTo>
                    <a:pt x="800" y="937"/>
                  </a:lnTo>
                  <a:lnTo>
                    <a:pt x="809" y="986"/>
                  </a:lnTo>
                  <a:lnTo>
                    <a:pt x="813" y="1034"/>
                  </a:lnTo>
                  <a:lnTo>
                    <a:pt x="812" y="1085"/>
                  </a:lnTo>
                  <a:lnTo>
                    <a:pt x="808" y="1136"/>
                  </a:lnTo>
                  <a:lnTo>
                    <a:pt x="803" y="1189"/>
                  </a:lnTo>
                  <a:lnTo>
                    <a:pt x="796" y="1242"/>
                  </a:lnTo>
                  <a:lnTo>
                    <a:pt x="788" y="1295"/>
                  </a:lnTo>
                  <a:lnTo>
                    <a:pt x="782" y="1348"/>
                  </a:lnTo>
                  <a:lnTo>
                    <a:pt x="778" y="1401"/>
                  </a:lnTo>
                  <a:lnTo>
                    <a:pt x="775" y="1452"/>
                  </a:lnTo>
                  <a:lnTo>
                    <a:pt x="778" y="1502"/>
                  </a:lnTo>
                  <a:lnTo>
                    <a:pt x="784" y="1551"/>
                  </a:lnTo>
                  <a:lnTo>
                    <a:pt x="797" y="1602"/>
                  </a:lnTo>
                  <a:lnTo>
                    <a:pt x="817" y="1652"/>
                  </a:lnTo>
                  <a:lnTo>
                    <a:pt x="841" y="1702"/>
                  </a:lnTo>
                  <a:lnTo>
                    <a:pt x="868" y="1752"/>
                  </a:lnTo>
                  <a:lnTo>
                    <a:pt x="896" y="1801"/>
                  </a:lnTo>
                  <a:lnTo>
                    <a:pt x="926" y="1851"/>
                  </a:lnTo>
                  <a:lnTo>
                    <a:pt x="953" y="1901"/>
                  </a:lnTo>
                  <a:lnTo>
                    <a:pt x="980" y="1952"/>
                  </a:lnTo>
                  <a:lnTo>
                    <a:pt x="1003" y="2003"/>
                  </a:lnTo>
                  <a:lnTo>
                    <a:pt x="1021" y="2054"/>
                  </a:lnTo>
                  <a:lnTo>
                    <a:pt x="1031" y="2106"/>
                  </a:lnTo>
                  <a:lnTo>
                    <a:pt x="1037" y="2160"/>
                  </a:lnTo>
                  <a:lnTo>
                    <a:pt x="1031" y="2214"/>
                  </a:lnTo>
                  <a:lnTo>
                    <a:pt x="1021" y="2266"/>
                  </a:lnTo>
                  <a:lnTo>
                    <a:pt x="1003" y="2317"/>
                  </a:lnTo>
                  <a:lnTo>
                    <a:pt x="980" y="2368"/>
                  </a:lnTo>
                  <a:lnTo>
                    <a:pt x="953" y="2419"/>
                  </a:lnTo>
                  <a:lnTo>
                    <a:pt x="926" y="2469"/>
                  </a:lnTo>
                  <a:lnTo>
                    <a:pt x="896" y="2519"/>
                  </a:lnTo>
                  <a:lnTo>
                    <a:pt x="868" y="2568"/>
                  </a:lnTo>
                  <a:lnTo>
                    <a:pt x="841" y="2618"/>
                  </a:lnTo>
                  <a:lnTo>
                    <a:pt x="817" y="2668"/>
                  </a:lnTo>
                  <a:lnTo>
                    <a:pt x="797" y="2718"/>
                  </a:lnTo>
                  <a:lnTo>
                    <a:pt x="784" y="2769"/>
                  </a:lnTo>
                  <a:lnTo>
                    <a:pt x="778" y="2818"/>
                  </a:lnTo>
                  <a:lnTo>
                    <a:pt x="775" y="2868"/>
                  </a:lnTo>
                  <a:lnTo>
                    <a:pt x="778" y="2919"/>
                  </a:lnTo>
                  <a:lnTo>
                    <a:pt x="782" y="2972"/>
                  </a:lnTo>
                  <a:lnTo>
                    <a:pt x="788" y="3025"/>
                  </a:lnTo>
                  <a:lnTo>
                    <a:pt x="796" y="3078"/>
                  </a:lnTo>
                  <a:lnTo>
                    <a:pt x="803" y="3131"/>
                  </a:lnTo>
                  <a:lnTo>
                    <a:pt x="808" y="3184"/>
                  </a:lnTo>
                  <a:lnTo>
                    <a:pt x="812" y="3235"/>
                  </a:lnTo>
                  <a:lnTo>
                    <a:pt x="813" y="3286"/>
                  </a:lnTo>
                  <a:lnTo>
                    <a:pt x="809" y="3334"/>
                  </a:lnTo>
                  <a:lnTo>
                    <a:pt x="800" y="3383"/>
                  </a:lnTo>
                  <a:lnTo>
                    <a:pt x="786" y="3427"/>
                  </a:lnTo>
                  <a:lnTo>
                    <a:pt x="763" y="3472"/>
                  </a:lnTo>
                  <a:lnTo>
                    <a:pt x="736" y="3512"/>
                  </a:lnTo>
                  <a:lnTo>
                    <a:pt x="703" y="3549"/>
                  </a:lnTo>
                  <a:lnTo>
                    <a:pt x="667" y="3586"/>
                  </a:lnTo>
                  <a:lnTo>
                    <a:pt x="628" y="3620"/>
                  </a:lnTo>
                  <a:lnTo>
                    <a:pt x="587" y="3652"/>
                  </a:lnTo>
                  <a:lnTo>
                    <a:pt x="544" y="3685"/>
                  </a:lnTo>
                  <a:lnTo>
                    <a:pt x="502" y="3717"/>
                  </a:lnTo>
                  <a:lnTo>
                    <a:pt x="460" y="3749"/>
                  </a:lnTo>
                  <a:lnTo>
                    <a:pt x="420" y="3783"/>
                  </a:lnTo>
                  <a:lnTo>
                    <a:pt x="382" y="3817"/>
                  </a:lnTo>
                  <a:lnTo>
                    <a:pt x="349" y="3854"/>
                  </a:lnTo>
                  <a:lnTo>
                    <a:pt x="319" y="3893"/>
                  </a:lnTo>
                  <a:lnTo>
                    <a:pt x="292" y="3939"/>
                  </a:lnTo>
                  <a:lnTo>
                    <a:pt x="269" y="3989"/>
                  </a:lnTo>
                  <a:lnTo>
                    <a:pt x="251" y="4042"/>
                  </a:lnTo>
                  <a:lnTo>
                    <a:pt x="234" y="4097"/>
                  </a:lnTo>
                  <a:lnTo>
                    <a:pt x="220" y="4154"/>
                  </a:lnTo>
                  <a:lnTo>
                    <a:pt x="204" y="4210"/>
                  </a:lnTo>
                  <a:lnTo>
                    <a:pt x="188" y="4265"/>
                  </a:lnTo>
                  <a:lnTo>
                    <a:pt x="171" y="4320"/>
                  </a:lnTo>
                  <a:lnTo>
                    <a:pt x="0" y="4320"/>
                  </a:lnTo>
                  <a:lnTo>
                    <a:pt x="17" y="4278"/>
                  </a:lnTo>
                  <a:lnTo>
                    <a:pt x="33" y="4232"/>
                  </a:lnTo>
                  <a:lnTo>
                    <a:pt x="46" y="4183"/>
                  </a:lnTo>
                  <a:lnTo>
                    <a:pt x="60" y="4131"/>
                  </a:lnTo>
                  <a:lnTo>
                    <a:pt x="75" y="4075"/>
                  </a:lnTo>
                  <a:lnTo>
                    <a:pt x="90" y="4019"/>
                  </a:lnTo>
                  <a:lnTo>
                    <a:pt x="109" y="3964"/>
                  </a:lnTo>
                  <a:lnTo>
                    <a:pt x="129" y="3909"/>
                  </a:lnTo>
                  <a:lnTo>
                    <a:pt x="156" y="3855"/>
                  </a:lnTo>
                  <a:lnTo>
                    <a:pt x="186" y="3804"/>
                  </a:lnTo>
                  <a:lnTo>
                    <a:pt x="222" y="3756"/>
                  </a:lnTo>
                  <a:lnTo>
                    <a:pt x="261" y="3713"/>
                  </a:lnTo>
                  <a:lnTo>
                    <a:pt x="303" y="3672"/>
                  </a:lnTo>
                  <a:lnTo>
                    <a:pt x="348" y="3634"/>
                  </a:lnTo>
                  <a:lnTo>
                    <a:pt x="392" y="3599"/>
                  </a:lnTo>
                  <a:lnTo>
                    <a:pt x="438" y="3565"/>
                  </a:lnTo>
                  <a:lnTo>
                    <a:pt x="482" y="3531"/>
                  </a:lnTo>
                  <a:lnTo>
                    <a:pt x="523" y="3499"/>
                  </a:lnTo>
                  <a:lnTo>
                    <a:pt x="561" y="3466"/>
                  </a:lnTo>
                  <a:lnTo>
                    <a:pt x="594" y="3434"/>
                  </a:lnTo>
                  <a:lnTo>
                    <a:pt x="620" y="3400"/>
                  </a:lnTo>
                  <a:lnTo>
                    <a:pt x="638" y="3367"/>
                  </a:lnTo>
                  <a:lnTo>
                    <a:pt x="647" y="3336"/>
                  </a:lnTo>
                  <a:lnTo>
                    <a:pt x="652" y="3302"/>
                  </a:lnTo>
                  <a:lnTo>
                    <a:pt x="654" y="3265"/>
                  </a:lnTo>
                  <a:lnTo>
                    <a:pt x="651" y="3224"/>
                  </a:lnTo>
                  <a:lnTo>
                    <a:pt x="647" y="3181"/>
                  </a:lnTo>
                  <a:lnTo>
                    <a:pt x="642" y="3137"/>
                  </a:lnTo>
                  <a:lnTo>
                    <a:pt x="637" y="3091"/>
                  </a:lnTo>
                  <a:lnTo>
                    <a:pt x="626" y="3021"/>
                  </a:lnTo>
                  <a:lnTo>
                    <a:pt x="620" y="2952"/>
                  </a:lnTo>
                  <a:lnTo>
                    <a:pt x="616" y="2881"/>
                  </a:lnTo>
                  <a:lnTo>
                    <a:pt x="618" y="2809"/>
                  </a:lnTo>
                  <a:lnTo>
                    <a:pt x="628" y="2737"/>
                  </a:lnTo>
                  <a:lnTo>
                    <a:pt x="642" y="2681"/>
                  </a:lnTo>
                  <a:lnTo>
                    <a:pt x="661" y="2626"/>
                  </a:lnTo>
                  <a:lnTo>
                    <a:pt x="685" y="2574"/>
                  </a:lnTo>
                  <a:lnTo>
                    <a:pt x="711" y="2521"/>
                  </a:lnTo>
                  <a:lnTo>
                    <a:pt x="739" y="2472"/>
                  </a:lnTo>
                  <a:lnTo>
                    <a:pt x="767" y="2423"/>
                  </a:lnTo>
                  <a:lnTo>
                    <a:pt x="791" y="2381"/>
                  </a:lnTo>
                  <a:lnTo>
                    <a:pt x="813" y="2342"/>
                  </a:lnTo>
                  <a:lnTo>
                    <a:pt x="834" y="2303"/>
                  </a:lnTo>
                  <a:lnTo>
                    <a:pt x="851" y="2265"/>
                  </a:lnTo>
                  <a:lnTo>
                    <a:pt x="864" y="2228"/>
                  </a:lnTo>
                  <a:lnTo>
                    <a:pt x="873" y="2194"/>
                  </a:lnTo>
                  <a:lnTo>
                    <a:pt x="876" y="2160"/>
                  </a:lnTo>
                  <a:lnTo>
                    <a:pt x="873" y="2126"/>
                  </a:lnTo>
                  <a:lnTo>
                    <a:pt x="864" y="2092"/>
                  </a:lnTo>
                  <a:lnTo>
                    <a:pt x="851" y="2055"/>
                  </a:lnTo>
                  <a:lnTo>
                    <a:pt x="834" y="2017"/>
                  </a:lnTo>
                  <a:lnTo>
                    <a:pt x="813" y="1978"/>
                  </a:lnTo>
                  <a:lnTo>
                    <a:pt x="791" y="1939"/>
                  </a:lnTo>
                  <a:lnTo>
                    <a:pt x="767" y="1897"/>
                  </a:lnTo>
                  <a:lnTo>
                    <a:pt x="739" y="1848"/>
                  </a:lnTo>
                  <a:lnTo>
                    <a:pt x="711" y="1799"/>
                  </a:lnTo>
                  <a:lnTo>
                    <a:pt x="685" y="1746"/>
                  </a:lnTo>
                  <a:lnTo>
                    <a:pt x="661" y="1694"/>
                  </a:lnTo>
                  <a:lnTo>
                    <a:pt x="642" y="1639"/>
                  </a:lnTo>
                  <a:lnTo>
                    <a:pt x="628" y="1583"/>
                  </a:lnTo>
                  <a:lnTo>
                    <a:pt x="618" y="1511"/>
                  </a:lnTo>
                  <a:lnTo>
                    <a:pt x="616" y="1439"/>
                  </a:lnTo>
                  <a:lnTo>
                    <a:pt x="620" y="1368"/>
                  </a:lnTo>
                  <a:lnTo>
                    <a:pt x="626" y="1299"/>
                  </a:lnTo>
                  <a:lnTo>
                    <a:pt x="637" y="1229"/>
                  </a:lnTo>
                  <a:lnTo>
                    <a:pt x="642" y="1183"/>
                  </a:lnTo>
                  <a:lnTo>
                    <a:pt x="647" y="1139"/>
                  </a:lnTo>
                  <a:lnTo>
                    <a:pt x="651" y="1096"/>
                  </a:lnTo>
                  <a:lnTo>
                    <a:pt x="654" y="1055"/>
                  </a:lnTo>
                  <a:lnTo>
                    <a:pt x="652" y="1018"/>
                  </a:lnTo>
                  <a:lnTo>
                    <a:pt x="647" y="984"/>
                  </a:lnTo>
                  <a:lnTo>
                    <a:pt x="638" y="953"/>
                  </a:lnTo>
                  <a:lnTo>
                    <a:pt x="620" y="920"/>
                  </a:lnTo>
                  <a:lnTo>
                    <a:pt x="594" y="886"/>
                  </a:lnTo>
                  <a:lnTo>
                    <a:pt x="561" y="854"/>
                  </a:lnTo>
                  <a:lnTo>
                    <a:pt x="523" y="822"/>
                  </a:lnTo>
                  <a:lnTo>
                    <a:pt x="482" y="789"/>
                  </a:lnTo>
                  <a:lnTo>
                    <a:pt x="438" y="755"/>
                  </a:lnTo>
                  <a:lnTo>
                    <a:pt x="392" y="721"/>
                  </a:lnTo>
                  <a:lnTo>
                    <a:pt x="348" y="686"/>
                  </a:lnTo>
                  <a:lnTo>
                    <a:pt x="303" y="648"/>
                  </a:lnTo>
                  <a:lnTo>
                    <a:pt x="261" y="607"/>
                  </a:lnTo>
                  <a:lnTo>
                    <a:pt x="222" y="564"/>
                  </a:lnTo>
                  <a:lnTo>
                    <a:pt x="186" y="516"/>
                  </a:lnTo>
                  <a:lnTo>
                    <a:pt x="156" y="465"/>
                  </a:lnTo>
                  <a:lnTo>
                    <a:pt x="129" y="411"/>
                  </a:lnTo>
                  <a:lnTo>
                    <a:pt x="109" y="356"/>
                  </a:lnTo>
                  <a:lnTo>
                    <a:pt x="90" y="301"/>
                  </a:lnTo>
                  <a:lnTo>
                    <a:pt x="75" y="245"/>
                  </a:lnTo>
                  <a:lnTo>
                    <a:pt x="60" y="189"/>
                  </a:lnTo>
                  <a:lnTo>
                    <a:pt x="46" y="137"/>
                  </a:lnTo>
                  <a:lnTo>
                    <a:pt x="33" y="88"/>
                  </a:lnTo>
                  <a:lnTo>
                    <a:pt x="17" y="42"/>
                  </a:lnTo>
                  <a:lnTo>
                    <a:pt x="0" y="0"/>
                  </a:lnTo>
                  <a:lnTo>
                    <a:pt x="0" y="0"/>
                  </a:lnTo>
                  <a:close/>
                </a:path>
              </a:pathLst>
            </a:custGeom>
            <a:solidFill>
              <a:schemeClr val="accent1"/>
            </a:solidFill>
            <a:ln w="0">
              <a:noFill/>
              <a:prstDash val="solid"/>
              <a:round/>
              <a:headEnd/>
              <a:tailEnd/>
            </a:ln>
          </p:spPr>
        </p:sp>
      </p:grpSp>
    </p:spTree>
    <p:extLst>
      <p:ext uri="{BB962C8B-B14F-4D97-AF65-F5344CB8AC3E}">
        <p14:creationId xmlns:p14="http://schemas.microsoft.com/office/powerpoint/2010/main" val="838069746"/>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sz="half" idx="1"/>
          </p:nvPr>
        </p:nvSpPr>
        <p:spPr>
          <a:xfrm>
            <a:off x="1257300" y="2286000"/>
            <a:ext cx="4800600" cy="3619500"/>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Content Placeholder 3"/>
          <p:cNvSpPr>
            <a:spLocks noGrp="1"/>
          </p:cNvSpPr>
          <p:nvPr>
            <p:ph sz="half" idx="2"/>
          </p:nvPr>
        </p:nvSpPr>
        <p:spPr>
          <a:xfrm>
            <a:off x="6647796" y="2286000"/>
            <a:ext cx="4800600" cy="3619500"/>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fld id="{6AB619D0-9658-43E9-B4BB-E08A0B231D36}" type="datetimeFigureOut">
              <a:rPr lang="ru-RU" smtClean="0"/>
              <a:pPr/>
              <a:t>30.03.2020</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0BE1FD60-5921-4BAA-8605-C8A6F49BB199}" type="slidenum">
              <a:rPr lang="ru-RU" smtClean="0"/>
              <a:pPr/>
              <a:t>‹#›</a:t>
            </a:fld>
            <a:endParaRPr lang="ru-RU"/>
          </a:p>
        </p:txBody>
      </p:sp>
    </p:spTree>
    <p:extLst>
      <p:ext uri="{BB962C8B-B14F-4D97-AF65-F5344CB8AC3E}">
        <p14:creationId xmlns:p14="http://schemas.microsoft.com/office/powerpoint/2010/main" val="411333171"/>
      </p:ext>
    </p:extLst>
  </p:cSld>
  <p:clrMapOvr>
    <a:masterClrMapping/>
  </p:clrMapOvr>
  <p:extLst mod="1">
    <p:ext uri="{DCECCB84-F9BA-43D5-87BE-67443E8EF086}">
      <p15:sldGuideLst xmlns=""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a:xfrm>
            <a:off x="1252728" y="381000"/>
            <a:ext cx="10172700" cy="1493517"/>
          </a:xfrm>
        </p:spPr>
        <p:txBody>
          <a:bodyPr/>
          <a:lstStyle/>
          <a:p>
            <a:r>
              <a:rPr lang="ru-RU"/>
              <a:t>Образец заголовка</a:t>
            </a:r>
            <a:endParaRPr lang="en-US" dirty="0"/>
          </a:p>
        </p:txBody>
      </p:sp>
      <p:sp>
        <p:nvSpPr>
          <p:cNvPr id="3" name="Text Placeholder 2"/>
          <p:cNvSpPr>
            <a:spLocks noGrp="1"/>
          </p:cNvSpPr>
          <p:nvPr>
            <p:ph type="body" idx="1"/>
          </p:nvPr>
        </p:nvSpPr>
        <p:spPr>
          <a:xfrm>
            <a:off x="1251678" y="2199633"/>
            <a:ext cx="4800600" cy="632529"/>
          </a:xfrm>
        </p:spPr>
        <p:txBody>
          <a:bodyPr anchor="b">
            <a:noAutofit/>
          </a:bodyPr>
          <a:lstStyle>
            <a:lvl1pPr marL="0" indent="0">
              <a:lnSpc>
                <a:spcPct val="100000"/>
              </a:lnSpc>
              <a:buNone/>
              <a:defRPr sz="1900" b="1" cap="all" spc="200" baseline="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1257300" y="2909102"/>
            <a:ext cx="4800600" cy="299639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6633864" y="2199633"/>
            <a:ext cx="4800600" cy="632529"/>
          </a:xfrm>
        </p:spPr>
        <p:txBody>
          <a:bodyPr anchor="b">
            <a:noAutofit/>
          </a:bodyPr>
          <a:lstStyle>
            <a:lvl1pPr marL="0" indent="0">
              <a:lnSpc>
                <a:spcPct val="100000"/>
              </a:lnSpc>
              <a:buNone/>
              <a:defRPr sz="1900" b="1" cap="all" spc="200" baseline="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Content Placeholder 5"/>
          <p:cNvSpPr>
            <a:spLocks noGrp="1"/>
          </p:cNvSpPr>
          <p:nvPr>
            <p:ph sz="quarter" idx="4"/>
          </p:nvPr>
        </p:nvSpPr>
        <p:spPr>
          <a:xfrm>
            <a:off x="6633864" y="2909102"/>
            <a:ext cx="4800600" cy="299639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6AB619D0-9658-43E9-B4BB-E08A0B231D36}" type="datetimeFigureOut">
              <a:rPr lang="ru-RU" smtClean="0"/>
              <a:pPr/>
              <a:t>30.03.2020</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0BE1FD60-5921-4BAA-8605-C8A6F49BB199}" type="slidenum">
              <a:rPr lang="ru-RU" smtClean="0"/>
              <a:pPr/>
              <a:t>‹#›</a:t>
            </a:fld>
            <a:endParaRPr lang="ru-RU"/>
          </a:p>
        </p:txBody>
      </p:sp>
    </p:spTree>
    <p:extLst>
      <p:ext uri="{BB962C8B-B14F-4D97-AF65-F5344CB8AC3E}">
        <p14:creationId xmlns:p14="http://schemas.microsoft.com/office/powerpoint/2010/main" val="1310449103"/>
      </p:ext>
    </p:extLst>
  </p:cSld>
  <p:clrMapOvr>
    <a:masterClrMapping/>
  </p:clrMapOvr>
  <p:extLst mod="1">
    <p:ext uri="{DCECCB84-F9BA-43D5-87BE-67443E8EF086}">
      <p15:sldGuideLst xmlns=""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Date Placeholder 2"/>
          <p:cNvSpPr>
            <a:spLocks noGrp="1"/>
          </p:cNvSpPr>
          <p:nvPr>
            <p:ph type="dt" sz="half" idx="10"/>
          </p:nvPr>
        </p:nvSpPr>
        <p:spPr/>
        <p:txBody>
          <a:bodyPr/>
          <a:lstStyle/>
          <a:p>
            <a:fld id="{6AB619D0-9658-43E9-B4BB-E08A0B231D36}" type="datetimeFigureOut">
              <a:rPr lang="ru-RU" smtClean="0"/>
              <a:pPr/>
              <a:t>30.03.2020</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0BE1FD60-5921-4BAA-8605-C8A6F49BB199}" type="slidenum">
              <a:rPr lang="ru-RU" smtClean="0"/>
              <a:pPr/>
              <a:t>‹#›</a:t>
            </a:fld>
            <a:endParaRPr lang="ru-RU"/>
          </a:p>
        </p:txBody>
      </p:sp>
    </p:spTree>
    <p:extLst>
      <p:ext uri="{BB962C8B-B14F-4D97-AF65-F5344CB8AC3E}">
        <p14:creationId xmlns:p14="http://schemas.microsoft.com/office/powerpoint/2010/main" val="36101457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AB619D0-9658-43E9-B4BB-E08A0B231D36}" type="datetimeFigureOut">
              <a:rPr lang="ru-RU" smtClean="0"/>
              <a:pPr/>
              <a:t>30.03.2020</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0BE1FD60-5921-4BAA-8605-C8A6F49BB199}" type="slidenum">
              <a:rPr lang="ru-RU" smtClean="0"/>
              <a:pPr/>
              <a:t>‹#›</a:t>
            </a:fld>
            <a:endParaRPr lang="ru-RU"/>
          </a:p>
        </p:txBody>
      </p:sp>
    </p:spTree>
    <p:extLst>
      <p:ext uri="{BB962C8B-B14F-4D97-AF65-F5344CB8AC3E}">
        <p14:creationId xmlns:p14="http://schemas.microsoft.com/office/powerpoint/2010/main" val="15351972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17" name="Freeform 11"/>
          <p:cNvSpPr/>
          <p:nvPr/>
        </p:nvSpPr>
        <p:spPr bwMode="auto">
          <a:xfrm>
            <a:off x="7389812" y="0"/>
            <a:ext cx="4802188" cy="6858000"/>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2"/>
          </a:solidFill>
          <a:ln w="0">
            <a:noFill/>
            <a:prstDash val="solid"/>
            <a:round/>
            <a:headEnd/>
            <a:tailEnd/>
          </a:ln>
        </p:spPr>
      </p:sp>
      <p:sp>
        <p:nvSpPr>
          <p:cNvPr id="2" name="Title 1"/>
          <p:cNvSpPr>
            <a:spLocks noGrp="1"/>
          </p:cNvSpPr>
          <p:nvPr>
            <p:ph type="title"/>
          </p:nvPr>
        </p:nvSpPr>
        <p:spPr>
          <a:xfrm>
            <a:off x="8337884" y="457199"/>
            <a:ext cx="3092115" cy="1196671"/>
          </a:xfrm>
        </p:spPr>
        <p:txBody>
          <a:bodyPr anchor="b">
            <a:normAutofit/>
          </a:bodyPr>
          <a:lstStyle>
            <a:lvl1pPr>
              <a:lnSpc>
                <a:spcPct val="100000"/>
              </a:lnSpc>
              <a:defRPr sz="1900" b="1" i="0" cap="all" spc="300" baseline="0">
                <a:solidFill>
                  <a:schemeClr val="accent1"/>
                </a:solidFill>
                <a:latin typeface="+mn-lt"/>
              </a:defRPr>
            </a:lvl1pPr>
          </a:lstStyle>
          <a:p>
            <a:r>
              <a:rPr lang="ru-RU"/>
              <a:t>Образец заголовка</a:t>
            </a:r>
            <a:endParaRPr lang="en-US" dirty="0"/>
          </a:p>
        </p:txBody>
      </p:sp>
      <p:sp>
        <p:nvSpPr>
          <p:cNvPr id="3" name="Content Placeholder 2"/>
          <p:cNvSpPr>
            <a:spLocks noGrp="1"/>
          </p:cNvSpPr>
          <p:nvPr>
            <p:ph idx="1"/>
          </p:nvPr>
        </p:nvSpPr>
        <p:spPr>
          <a:xfrm>
            <a:off x="765051" y="920377"/>
            <a:ext cx="6158418" cy="498512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8337885" y="1741336"/>
            <a:ext cx="3092115" cy="4164164"/>
          </a:xfrm>
        </p:spPr>
        <p:txBody>
          <a:bodyPr/>
          <a:lstStyle>
            <a:lvl1pPr marL="0" indent="0">
              <a:lnSpc>
                <a:spcPct val="120000"/>
              </a:lnSpc>
              <a:spcBef>
                <a:spcPts val="1200"/>
              </a:spcBef>
              <a:buNone/>
              <a:defRPr sz="1600" baseline="0">
                <a:solidFill>
                  <a:schemeClr val="bg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a:xfrm>
            <a:off x="765051" y="6375679"/>
            <a:ext cx="1233355" cy="348462"/>
          </a:xfrm>
        </p:spPr>
        <p:txBody>
          <a:bodyPr/>
          <a:lstStyle/>
          <a:p>
            <a:fld id="{6AB619D0-9658-43E9-B4BB-E08A0B231D36}" type="datetimeFigureOut">
              <a:rPr lang="ru-RU" smtClean="0"/>
              <a:pPr/>
              <a:t>30.03.2020</a:t>
            </a:fld>
            <a:endParaRPr lang="ru-RU"/>
          </a:p>
        </p:txBody>
      </p:sp>
      <p:sp>
        <p:nvSpPr>
          <p:cNvPr id="6" name="Footer Placeholder 5"/>
          <p:cNvSpPr>
            <a:spLocks noGrp="1"/>
          </p:cNvSpPr>
          <p:nvPr>
            <p:ph type="ftr" sz="quarter" idx="11"/>
          </p:nvPr>
        </p:nvSpPr>
        <p:spPr>
          <a:xfrm>
            <a:off x="2103620" y="6375679"/>
            <a:ext cx="3482179" cy="345796"/>
          </a:xfrm>
        </p:spPr>
        <p:txBody>
          <a:bodyPr/>
          <a:lstStyle/>
          <a:p>
            <a:endParaRPr lang="ru-RU"/>
          </a:p>
        </p:txBody>
      </p:sp>
      <p:sp>
        <p:nvSpPr>
          <p:cNvPr id="7" name="Slide Number Placeholder 6"/>
          <p:cNvSpPr>
            <a:spLocks noGrp="1"/>
          </p:cNvSpPr>
          <p:nvPr>
            <p:ph type="sldNum" sz="quarter" idx="12"/>
          </p:nvPr>
        </p:nvSpPr>
        <p:spPr>
          <a:xfrm>
            <a:off x="5691014" y="6375679"/>
            <a:ext cx="1232456" cy="345796"/>
          </a:xfrm>
        </p:spPr>
        <p:txBody>
          <a:bodyPr/>
          <a:lstStyle/>
          <a:p>
            <a:fld id="{0BE1FD60-5921-4BAA-8605-C8A6F49BB199}" type="slidenum">
              <a:rPr lang="ru-RU" smtClean="0"/>
              <a:pPr/>
              <a:t>‹#›</a:t>
            </a:fld>
            <a:endParaRPr lang="ru-RU"/>
          </a:p>
        </p:txBody>
      </p:sp>
      <p:sp>
        <p:nvSpPr>
          <p:cNvPr id="8" name="Rectangle 7"/>
          <p:cNvSpPr/>
          <p:nvPr/>
        </p:nvSpPr>
        <p:spPr>
          <a:xfrm>
            <a:off x="0"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828136964"/>
      </p:ext>
    </p:extLst>
  </p:cSld>
  <p:clrMapOvr>
    <a:masterClrMapping/>
  </p:clrMapOvr>
  <p:extLst mod="1">
    <p:ext uri="{DCECCB84-F9BA-43D5-87BE-67443E8EF086}">
      <p15:sldGuideLst xmlns="" xmlns:p15="http://schemas.microsoft.com/office/powerpoint/2012/main">
        <p15:guide id="1" orient="horz" pos="696">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3" name="Picture Placeholder 2"/>
          <p:cNvSpPr>
            <a:spLocks noGrp="1" noChangeAspect="1"/>
          </p:cNvSpPr>
          <p:nvPr>
            <p:ph type="pic" idx="1"/>
          </p:nvPr>
        </p:nvSpPr>
        <p:spPr>
          <a:xfrm>
            <a:off x="283464" y="0"/>
            <a:ext cx="7355585" cy="6857999"/>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a:t>Вставка рисунка</a:t>
            </a:r>
            <a:endParaRPr lang="en-US" dirty="0"/>
          </a:p>
        </p:txBody>
      </p:sp>
      <p:sp>
        <p:nvSpPr>
          <p:cNvPr id="11" name="Freeform 11"/>
          <p:cNvSpPr/>
          <p:nvPr/>
        </p:nvSpPr>
        <p:spPr bwMode="auto">
          <a:xfrm>
            <a:off x="7389812" y="0"/>
            <a:ext cx="4802188" cy="6858000"/>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2"/>
          </a:solidFill>
          <a:ln w="0">
            <a:noFill/>
            <a:prstDash val="solid"/>
            <a:round/>
            <a:headEnd/>
            <a:tailEnd/>
          </a:ln>
        </p:spPr>
      </p:sp>
      <p:sp>
        <p:nvSpPr>
          <p:cNvPr id="12" name="Rectangle 11"/>
          <p:cNvSpPr/>
          <p:nvPr/>
        </p:nvSpPr>
        <p:spPr>
          <a:xfrm>
            <a:off x="0"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337883" y="457200"/>
            <a:ext cx="3092117" cy="1196670"/>
          </a:xfrm>
        </p:spPr>
        <p:txBody>
          <a:bodyPr anchor="b">
            <a:normAutofit/>
          </a:bodyPr>
          <a:lstStyle>
            <a:lvl1pPr>
              <a:lnSpc>
                <a:spcPct val="100000"/>
              </a:lnSpc>
              <a:defRPr sz="1900" b="1" i="0" spc="300" baseline="0">
                <a:solidFill>
                  <a:schemeClr val="accent1"/>
                </a:solidFill>
                <a:latin typeface="+mn-lt"/>
              </a:defRPr>
            </a:lvl1pPr>
          </a:lstStyle>
          <a:p>
            <a:r>
              <a:rPr lang="ru-RU"/>
              <a:t>Образец заголовка</a:t>
            </a:r>
            <a:endParaRPr lang="en-US" dirty="0"/>
          </a:p>
        </p:txBody>
      </p:sp>
      <p:sp>
        <p:nvSpPr>
          <p:cNvPr id="4" name="Text Placeholder 3"/>
          <p:cNvSpPr>
            <a:spLocks noGrp="1"/>
          </p:cNvSpPr>
          <p:nvPr>
            <p:ph type="body" sz="half" idx="2"/>
          </p:nvPr>
        </p:nvSpPr>
        <p:spPr>
          <a:xfrm>
            <a:off x="8337883" y="1741336"/>
            <a:ext cx="3092117" cy="4164164"/>
          </a:xfrm>
        </p:spPr>
        <p:txBody>
          <a:bodyPr/>
          <a:lstStyle>
            <a:lvl1pPr marL="0" indent="0">
              <a:lnSpc>
                <a:spcPct val="120000"/>
              </a:lnSpc>
              <a:spcBef>
                <a:spcPts val="1200"/>
              </a:spcBef>
              <a:buNone/>
              <a:defRPr sz="1600" baseline="0">
                <a:solidFill>
                  <a:schemeClr val="bg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a:xfrm>
            <a:off x="765950" y="6375679"/>
            <a:ext cx="1232456" cy="348462"/>
          </a:xfrm>
        </p:spPr>
        <p:txBody>
          <a:bodyPr/>
          <a:lstStyle/>
          <a:p>
            <a:fld id="{6AB619D0-9658-43E9-B4BB-E08A0B231D36}" type="datetimeFigureOut">
              <a:rPr lang="ru-RU" smtClean="0"/>
              <a:pPr/>
              <a:t>30.03.2020</a:t>
            </a:fld>
            <a:endParaRPr lang="ru-RU"/>
          </a:p>
        </p:txBody>
      </p:sp>
      <p:sp>
        <p:nvSpPr>
          <p:cNvPr id="6" name="Footer Placeholder 5"/>
          <p:cNvSpPr>
            <a:spLocks noGrp="1"/>
          </p:cNvSpPr>
          <p:nvPr>
            <p:ph type="ftr" sz="quarter" idx="11"/>
          </p:nvPr>
        </p:nvSpPr>
        <p:spPr>
          <a:xfrm>
            <a:off x="2103621" y="6375679"/>
            <a:ext cx="3482178" cy="345796"/>
          </a:xfrm>
        </p:spPr>
        <p:txBody>
          <a:bodyPr/>
          <a:lstStyle/>
          <a:p>
            <a:endParaRPr lang="ru-RU"/>
          </a:p>
        </p:txBody>
      </p:sp>
      <p:sp>
        <p:nvSpPr>
          <p:cNvPr id="7" name="Slide Number Placeholder 6"/>
          <p:cNvSpPr>
            <a:spLocks noGrp="1"/>
          </p:cNvSpPr>
          <p:nvPr>
            <p:ph type="sldNum" sz="quarter" idx="12"/>
          </p:nvPr>
        </p:nvSpPr>
        <p:spPr>
          <a:xfrm>
            <a:off x="5687568" y="6375679"/>
            <a:ext cx="1234440" cy="345796"/>
          </a:xfrm>
        </p:spPr>
        <p:txBody>
          <a:bodyPr/>
          <a:lstStyle/>
          <a:p>
            <a:fld id="{0BE1FD60-5921-4BAA-8605-C8A6F49BB199}" type="slidenum">
              <a:rPr lang="ru-RU" smtClean="0"/>
              <a:pPr/>
              <a:t>‹#›</a:t>
            </a:fld>
            <a:endParaRPr lang="ru-RU"/>
          </a:p>
        </p:txBody>
      </p:sp>
    </p:spTree>
    <p:extLst>
      <p:ext uri="{BB962C8B-B14F-4D97-AF65-F5344CB8AC3E}">
        <p14:creationId xmlns:p14="http://schemas.microsoft.com/office/powerpoint/2010/main" val="22998618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6AB619D0-9658-43E9-B4BB-E08A0B231D36}" type="datetimeFigureOut">
              <a:rPr lang="ru-RU" smtClean="0"/>
              <a:pPr/>
              <a:t>30.03.2020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0BE1FD60-5921-4BAA-8605-C8A6F49BB199}" type="slidenum">
              <a:rPr lang="ru-RU" smtClean="0"/>
              <a:pPr/>
              <a:t>‹#›</a:t>
            </a:fld>
            <a:endParaRPr lang="ru-RU"/>
          </a:p>
        </p:txBody>
      </p:sp>
    </p:spTree>
    <p:extLst>
      <p:ext uri="{BB962C8B-B14F-4D97-AF65-F5344CB8AC3E}">
        <p14:creationId xmlns:p14="http://schemas.microsoft.com/office/powerpoint/2010/main" val="15777730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0066321" y="382386"/>
            <a:ext cx="1492132" cy="5600404"/>
          </a:xfrm>
        </p:spPr>
        <p:txBody>
          <a:bodyPr vert="eaVert"/>
          <a:lstStyle/>
          <a:p>
            <a:r>
              <a:rPr lang="ru-RU"/>
              <a:t>Образец заголовка</a:t>
            </a:r>
            <a:endParaRPr lang="en-US" dirty="0"/>
          </a:p>
        </p:txBody>
      </p:sp>
      <p:sp>
        <p:nvSpPr>
          <p:cNvPr id="3" name="Vertical Text Placeholder 2"/>
          <p:cNvSpPr>
            <a:spLocks noGrp="1"/>
          </p:cNvSpPr>
          <p:nvPr>
            <p:ph type="body" orient="vert" idx="1"/>
          </p:nvPr>
        </p:nvSpPr>
        <p:spPr>
          <a:xfrm>
            <a:off x="1257300" y="382385"/>
            <a:ext cx="8392585" cy="5600405"/>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6AB619D0-9658-43E9-B4BB-E08A0B231D36}" type="datetimeFigureOut">
              <a:rPr lang="ru-RU" smtClean="0"/>
              <a:pPr/>
              <a:t>30.03.2020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0BE1FD60-5921-4BAA-8605-C8A6F49BB199}" type="slidenum">
              <a:rPr lang="ru-RU" smtClean="0"/>
              <a:pPr/>
              <a:t>‹#›</a:t>
            </a:fld>
            <a:endParaRPr lang="ru-RU"/>
          </a:p>
        </p:txBody>
      </p:sp>
    </p:spTree>
    <p:extLst>
      <p:ext uri="{BB962C8B-B14F-4D97-AF65-F5344CB8AC3E}">
        <p14:creationId xmlns:p14="http://schemas.microsoft.com/office/powerpoint/2010/main" val="27840187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51678" y="382385"/>
            <a:ext cx="10178322" cy="1492132"/>
          </a:xfrm>
          <a:prstGeom prst="rect">
            <a:avLst/>
          </a:prstGeom>
        </p:spPr>
        <p:txBody>
          <a:bodyPr vert="horz" lIns="91440" tIns="45720" rIns="91440" bIns="45720" rtlCol="0" anchor="t">
            <a:normAutofit/>
          </a:bodyPr>
          <a:lstStyle/>
          <a:p>
            <a:r>
              <a:rPr lang="ru-RU"/>
              <a:t>Образец заголовка</a:t>
            </a:r>
            <a:endParaRPr lang="en-US" dirty="0"/>
          </a:p>
        </p:txBody>
      </p:sp>
      <p:sp>
        <p:nvSpPr>
          <p:cNvPr id="3" name="Text Placeholder 2"/>
          <p:cNvSpPr>
            <a:spLocks noGrp="1"/>
          </p:cNvSpPr>
          <p:nvPr>
            <p:ph type="body" idx="1"/>
          </p:nvPr>
        </p:nvSpPr>
        <p:spPr>
          <a:xfrm>
            <a:off x="1251678" y="2286001"/>
            <a:ext cx="10178322" cy="3593591"/>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a:off x="1251678" y="6375679"/>
            <a:ext cx="2329722" cy="348462"/>
          </a:xfrm>
          <a:prstGeom prst="rect">
            <a:avLst/>
          </a:prstGeom>
        </p:spPr>
        <p:txBody>
          <a:bodyPr vert="horz" lIns="91440" tIns="45720" rIns="91440" bIns="45720" rtlCol="0" anchor="ctr"/>
          <a:lstStyle>
            <a:lvl1pPr algn="l">
              <a:defRPr sz="1200">
                <a:solidFill>
                  <a:schemeClr val="tx1">
                    <a:lumMod val="65000"/>
                    <a:lumOff val="35000"/>
                  </a:schemeClr>
                </a:solidFill>
              </a:defRPr>
            </a:lvl1pPr>
          </a:lstStyle>
          <a:p>
            <a:fld id="{6AB619D0-9658-43E9-B4BB-E08A0B231D36}" type="datetimeFigureOut">
              <a:rPr lang="ru-RU" smtClean="0"/>
              <a:pPr/>
              <a:t>30.03.2020</a:t>
            </a:fld>
            <a:endParaRPr lang="ru-RU"/>
          </a:p>
        </p:txBody>
      </p:sp>
      <p:sp>
        <p:nvSpPr>
          <p:cNvPr id="5" name="Footer Placeholder 4"/>
          <p:cNvSpPr>
            <a:spLocks noGrp="1"/>
          </p:cNvSpPr>
          <p:nvPr>
            <p:ph type="ftr" sz="quarter" idx="3"/>
          </p:nvPr>
        </p:nvSpPr>
        <p:spPr>
          <a:xfrm>
            <a:off x="4038600" y="6375679"/>
            <a:ext cx="4114800" cy="345796"/>
          </a:xfrm>
          <a:prstGeom prst="rect">
            <a:avLst/>
          </a:prstGeom>
        </p:spPr>
        <p:txBody>
          <a:bodyPr vert="horz" lIns="91440" tIns="45720" rIns="91440" bIns="45720" rtlCol="0" anchor="ctr"/>
          <a:lstStyle>
            <a:lvl1pPr algn="ctr">
              <a:defRPr sz="1200">
                <a:solidFill>
                  <a:schemeClr val="tx1">
                    <a:lumMod val="65000"/>
                    <a:lumOff val="35000"/>
                  </a:schemeClr>
                </a:solidFill>
              </a:defRPr>
            </a:lvl1pPr>
          </a:lstStyle>
          <a:p>
            <a:endParaRPr lang="ru-RU"/>
          </a:p>
        </p:txBody>
      </p:sp>
      <p:sp>
        <p:nvSpPr>
          <p:cNvPr id="6" name="Slide Number Placeholder 5"/>
          <p:cNvSpPr>
            <a:spLocks noGrp="1"/>
          </p:cNvSpPr>
          <p:nvPr>
            <p:ph type="sldNum" sz="quarter" idx="4"/>
          </p:nvPr>
        </p:nvSpPr>
        <p:spPr>
          <a:xfrm>
            <a:off x="8610601" y="6375679"/>
            <a:ext cx="2819399" cy="345796"/>
          </a:xfrm>
          <a:prstGeom prst="rect">
            <a:avLst/>
          </a:prstGeom>
        </p:spPr>
        <p:txBody>
          <a:bodyPr vert="horz" lIns="91440" tIns="45720" rIns="91440" bIns="45720" rtlCol="0" anchor="ctr"/>
          <a:lstStyle>
            <a:lvl1pPr algn="r">
              <a:defRPr sz="1200">
                <a:solidFill>
                  <a:schemeClr val="tx1">
                    <a:lumMod val="65000"/>
                    <a:lumOff val="35000"/>
                  </a:schemeClr>
                </a:solidFill>
              </a:defRPr>
            </a:lvl1pPr>
          </a:lstStyle>
          <a:p>
            <a:fld id="{0BE1FD60-5921-4BAA-8605-C8A6F49BB199}" type="slidenum">
              <a:rPr lang="ru-RU" smtClean="0"/>
              <a:pPr/>
              <a:t>‹#›</a:t>
            </a:fld>
            <a:endParaRPr lang="ru-RU"/>
          </a:p>
        </p:txBody>
      </p:sp>
      <p:sp>
        <p:nvSpPr>
          <p:cNvPr id="11" name="Freeform 6"/>
          <p:cNvSpPr/>
          <p:nvPr/>
        </p:nvSpPr>
        <p:spPr bwMode="auto">
          <a:xfrm>
            <a:off x="0" y="0"/>
            <a:ext cx="885825" cy="6858000"/>
          </a:xfrm>
          <a:custGeom>
            <a:avLst/>
            <a:gdLst/>
            <a:ahLst/>
            <a:cxnLst/>
            <a:rect l="0" t="0" r="r" b="b"/>
            <a:pathLst>
              <a:path w="558" h="4320">
                <a:moveTo>
                  <a:pt x="0" y="0"/>
                </a:moveTo>
                <a:lnTo>
                  <a:pt x="447" y="0"/>
                </a:lnTo>
                <a:lnTo>
                  <a:pt x="448" y="43"/>
                </a:lnTo>
                <a:lnTo>
                  <a:pt x="453" y="81"/>
                </a:lnTo>
                <a:lnTo>
                  <a:pt x="460" y="114"/>
                </a:lnTo>
                <a:lnTo>
                  <a:pt x="469" y="143"/>
                </a:lnTo>
                <a:lnTo>
                  <a:pt x="479" y="169"/>
                </a:lnTo>
                <a:lnTo>
                  <a:pt x="491" y="192"/>
                </a:lnTo>
                <a:lnTo>
                  <a:pt x="503" y="216"/>
                </a:lnTo>
                <a:lnTo>
                  <a:pt x="515" y="240"/>
                </a:lnTo>
                <a:lnTo>
                  <a:pt x="525" y="263"/>
                </a:lnTo>
                <a:lnTo>
                  <a:pt x="535" y="289"/>
                </a:lnTo>
                <a:lnTo>
                  <a:pt x="545" y="318"/>
                </a:lnTo>
                <a:lnTo>
                  <a:pt x="552" y="351"/>
                </a:lnTo>
                <a:lnTo>
                  <a:pt x="556" y="389"/>
                </a:lnTo>
                <a:lnTo>
                  <a:pt x="558" y="432"/>
                </a:lnTo>
                <a:lnTo>
                  <a:pt x="556" y="475"/>
                </a:lnTo>
                <a:lnTo>
                  <a:pt x="552" y="513"/>
                </a:lnTo>
                <a:lnTo>
                  <a:pt x="545" y="546"/>
                </a:lnTo>
                <a:lnTo>
                  <a:pt x="535" y="575"/>
                </a:lnTo>
                <a:lnTo>
                  <a:pt x="525" y="601"/>
                </a:lnTo>
                <a:lnTo>
                  <a:pt x="515" y="624"/>
                </a:lnTo>
                <a:lnTo>
                  <a:pt x="503" y="648"/>
                </a:lnTo>
                <a:lnTo>
                  <a:pt x="491" y="672"/>
                </a:lnTo>
                <a:lnTo>
                  <a:pt x="479" y="695"/>
                </a:lnTo>
                <a:lnTo>
                  <a:pt x="469" y="721"/>
                </a:lnTo>
                <a:lnTo>
                  <a:pt x="460" y="750"/>
                </a:lnTo>
                <a:lnTo>
                  <a:pt x="453" y="783"/>
                </a:lnTo>
                <a:lnTo>
                  <a:pt x="448" y="821"/>
                </a:lnTo>
                <a:lnTo>
                  <a:pt x="447" y="864"/>
                </a:lnTo>
                <a:lnTo>
                  <a:pt x="448" y="907"/>
                </a:lnTo>
                <a:lnTo>
                  <a:pt x="453" y="945"/>
                </a:lnTo>
                <a:lnTo>
                  <a:pt x="460" y="978"/>
                </a:lnTo>
                <a:lnTo>
                  <a:pt x="469" y="1007"/>
                </a:lnTo>
                <a:lnTo>
                  <a:pt x="479" y="1033"/>
                </a:lnTo>
                <a:lnTo>
                  <a:pt x="491" y="1056"/>
                </a:lnTo>
                <a:lnTo>
                  <a:pt x="503" y="1080"/>
                </a:lnTo>
                <a:lnTo>
                  <a:pt x="515" y="1104"/>
                </a:lnTo>
                <a:lnTo>
                  <a:pt x="525" y="1127"/>
                </a:lnTo>
                <a:lnTo>
                  <a:pt x="535" y="1153"/>
                </a:lnTo>
                <a:lnTo>
                  <a:pt x="545" y="1182"/>
                </a:lnTo>
                <a:lnTo>
                  <a:pt x="552" y="1215"/>
                </a:lnTo>
                <a:lnTo>
                  <a:pt x="556" y="1253"/>
                </a:lnTo>
                <a:lnTo>
                  <a:pt x="558" y="1296"/>
                </a:lnTo>
                <a:lnTo>
                  <a:pt x="556" y="1339"/>
                </a:lnTo>
                <a:lnTo>
                  <a:pt x="552" y="1377"/>
                </a:lnTo>
                <a:lnTo>
                  <a:pt x="545" y="1410"/>
                </a:lnTo>
                <a:lnTo>
                  <a:pt x="535" y="1439"/>
                </a:lnTo>
                <a:lnTo>
                  <a:pt x="525" y="1465"/>
                </a:lnTo>
                <a:lnTo>
                  <a:pt x="515" y="1488"/>
                </a:lnTo>
                <a:lnTo>
                  <a:pt x="503" y="1512"/>
                </a:lnTo>
                <a:lnTo>
                  <a:pt x="491" y="1536"/>
                </a:lnTo>
                <a:lnTo>
                  <a:pt x="479" y="1559"/>
                </a:lnTo>
                <a:lnTo>
                  <a:pt x="469" y="1585"/>
                </a:lnTo>
                <a:lnTo>
                  <a:pt x="460" y="1614"/>
                </a:lnTo>
                <a:lnTo>
                  <a:pt x="453" y="1647"/>
                </a:lnTo>
                <a:lnTo>
                  <a:pt x="448" y="1685"/>
                </a:lnTo>
                <a:lnTo>
                  <a:pt x="447" y="1728"/>
                </a:lnTo>
                <a:lnTo>
                  <a:pt x="448" y="1771"/>
                </a:lnTo>
                <a:lnTo>
                  <a:pt x="453" y="1809"/>
                </a:lnTo>
                <a:lnTo>
                  <a:pt x="460" y="1842"/>
                </a:lnTo>
                <a:lnTo>
                  <a:pt x="469" y="1871"/>
                </a:lnTo>
                <a:lnTo>
                  <a:pt x="479" y="1897"/>
                </a:lnTo>
                <a:lnTo>
                  <a:pt x="491" y="1920"/>
                </a:lnTo>
                <a:lnTo>
                  <a:pt x="503" y="1944"/>
                </a:lnTo>
                <a:lnTo>
                  <a:pt x="515" y="1968"/>
                </a:lnTo>
                <a:lnTo>
                  <a:pt x="525" y="1991"/>
                </a:lnTo>
                <a:lnTo>
                  <a:pt x="535" y="2017"/>
                </a:lnTo>
                <a:lnTo>
                  <a:pt x="545" y="2046"/>
                </a:lnTo>
                <a:lnTo>
                  <a:pt x="552" y="2079"/>
                </a:lnTo>
                <a:lnTo>
                  <a:pt x="556" y="2117"/>
                </a:lnTo>
                <a:lnTo>
                  <a:pt x="558" y="2159"/>
                </a:lnTo>
                <a:lnTo>
                  <a:pt x="556" y="2203"/>
                </a:lnTo>
                <a:lnTo>
                  <a:pt x="552" y="2241"/>
                </a:lnTo>
                <a:lnTo>
                  <a:pt x="545" y="2274"/>
                </a:lnTo>
                <a:lnTo>
                  <a:pt x="535" y="2303"/>
                </a:lnTo>
                <a:lnTo>
                  <a:pt x="525" y="2329"/>
                </a:lnTo>
                <a:lnTo>
                  <a:pt x="515" y="2352"/>
                </a:lnTo>
                <a:lnTo>
                  <a:pt x="503" y="2376"/>
                </a:lnTo>
                <a:lnTo>
                  <a:pt x="491" y="2400"/>
                </a:lnTo>
                <a:lnTo>
                  <a:pt x="479" y="2423"/>
                </a:lnTo>
                <a:lnTo>
                  <a:pt x="469" y="2449"/>
                </a:lnTo>
                <a:lnTo>
                  <a:pt x="460" y="2478"/>
                </a:lnTo>
                <a:lnTo>
                  <a:pt x="453" y="2511"/>
                </a:lnTo>
                <a:lnTo>
                  <a:pt x="448" y="2549"/>
                </a:lnTo>
                <a:lnTo>
                  <a:pt x="447" y="2592"/>
                </a:lnTo>
                <a:lnTo>
                  <a:pt x="448" y="2635"/>
                </a:lnTo>
                <a:lnTo>
                  <a:pt x="453" y="2673"/>
                </a:lnTo>
                <a:lnTo>
                  <a:pt x="460" y="2706"/>
                </a:lnTo>
                <a:lnTo>
                  <a:pt x="469" y="2735"/>
                </a:lnTo>
                <a:lnTo>
                  <a:pt x="479" y="2761"/>
                </a:lnTo>
                <a:lnTo>
                  <a:pt x="491" y="2784"/>
                </a:lnTo>
                <a:lnTo>
                  <a:pt x="515" y="2832"/>
                </a:lnTo>
                <a:lnTo>
                  <a:pt x="525" y="2855"/>
                </a:lnTo>
                <a:lnTo>
                  <a:pt x="535" y="2881"/>
                </a:lnTo>
                <a:lnTo>
                  <a:pt x="545" y="2910"/>
                </a:lnTo>
                <a:lnTo>
                  <a:pt x="552" y="2943"/>
                </a:lnTo>
                <a:lnTo>
                  <a:pt x="556" y="2981"/>
                </a:lnTo>
                <a:lnTo>
                  <a:pt x="558" y="3024"/>
                </a:lnTo>
                <a:lnTo>
                  <a:pt x="556" y="3067"/>
                </a:lnTo>
                <a:lnTo>
                  <a:pt x="552" y="3105"/>
                </a:lnTo>
                <a:lnTo>
                  <a:pt x="545" y="3138"/>
                </a:lnTo>
                <a:lnTo>
                  <a:pt x="535" y="3167"/>
                </a:lnTo>
                <a:lnTo>
                  <a:pt x="525" y="3193"/>
                </a:lnTo>
                <a:lnTo>
                  <a:pt x="515" y="3216"/>
                </a:lnTo>
                <a:lnTo>
                  <a:pt x="503" y="3240"/>
                </a:lnTo>
                <a:lnTo>
                  <a:pt x="491" y="3264"/>
                </a:lnTo>
                <a:lnTo>
                  <a:pt x="479" y="3287"/>
                </a:lnTo>
                <a:lnTo>
                  <a:pt x="469" y="3313"/>
                </a:lnTo>
                <a:lnTo>
                  <a:pt x="460" y="3342"/>
                </a:lnTo>
                <a:lnTo>
                  <a:pt x="453" y="3375"/>
                </a:lnTo>
                <a:lnTo>
                  <a:pt x="448" y="3413"/>
                </a:lnTo>
                <a:lnTo>
                  <a:pt x="447" y="3456"/>
                </a:lnTo>
                <a:lnTo>
                  <a:pt x="448" y="3499"/>
                </a:lnTo>
                <a:lnTo>
                  <a:pt x="453" y="3537"/>
                </a:lnTo>
                <a:lnTo>
                  <a:pt x="460" y="3570"/>
                </a:lnTo>
                <a:lnTo>
                  <a:pt x="469" y="3599"/>
                </a:lnTo>
                <a:lnTo>
                  <a:pt x="479" y="3625"/>
                </a:lnTo>
                <a:lnTo>
                  <a:pt x="491" y="3648"/>
                </a:lnTo>
                <a:lnTo>
                  <a:pt x="503" y="3672"/>
                </a:lnTo>
                <a:lnTo>
                  <a:pt x="515" y="3696"/>
                </a:lnTo>
                <a:lnTo>
                  <a:pt x="525" y="3719"/>
                </a:lnTo>
                <a:lnTo>
                  <a:pt x="535" y="3745"/>
                </a:lnTo>
                <a:lnTo>
                  <a:pt x="545" y="3774"/>
                </a:lnTo>
                <a:lnTo>
                  <a:pt x="552" y="3807"/>
                </a:lnTo>
                <a:lnTo>
                  <a:pt x="556" y="3845"/>
                </a:lnTo>
                <a:lnTo>
                  <a:pt x="558" y="3888"/>
                </a:lnTo>
                <a:lnTo>
                  <a:pt x="556" y="3931"/>
                </a:lnTo>
                <a:lnTo>
                  <a:pt x="552" y="3969"/>
                </a:lnTo>
                <a:lnTo>
                  <a:pt x="545" y="4002"/>
                </a:lnTo>
                <a:lnTo>
                  <a:pt x="535" y="4031"/>
                </a:lnTo>
                <a:lnTo>
                  <a:pt x="525" y="4057"/>
                </a:lnTo>
                <a:lnTo>
                  <a:pt x="515" y="4080"/>
                </a:lnTo>
                <a:lnTo>
                  <a:pt x="503" y="4104"/>
                </a:lnTo>
                <a:lnTo>
                  <a:pt x="491" y="4128"/>
                </a:lnTo>
                <a:lnTo>
                  <a:pt x="479" y="4151"/>
                </a:lnTo>
                <a:lnTo>
                  <a:pt x="469" y="4177"/>
                </a:lnTo>
                <a:lnTo>
                  <a:pt x="460" y="4206"/>
                </a:lnTo>
                <a:lnTo>
                  <a:pt x="453" y="4239"/>
                </a:lnTo>
                <a:lnTo>
                  <a:pt x="448" y="4277"/>
                </a:lnTo>
                <a:lnTo>
                  <a:pt x="447" y="4320"/>
                </a:lnTo>
                <a:lnTo>
                  <a:pt x="0" y="4320"/>
                </a:lnTo>
                <a:lnTo>
                  <a:pt x="0" y="0"/>
                </a:lnTo>
                <a:close/>
              </a:path>
            </a:pathLst>
          </a:custGeom>
          <a:solidFill>
            <a:schemeClr val="tx2"/>
          </a:solidFill>
          <a:ln w="0">
            <a:noFill/>
            <a:prstDash val="solid"/>
            <a:round/>
            <a:headEnd/>
            <a:tailEnd/>
          </a:ln>
        </p:spPr>
      </p:sp>
      <p:sp>
        <p:nvSpPr>
          <p:cNvPr id="12" name="Rectangle 11"/>
          <p:cNvSpPr/>
          <p:nvPr/>
        </p:nvSpPr>
        <p:spPr>
          <a:xfrm>
            <a:off x="11908536"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714524146"/>
      </p:ext>
    </p:extLst>
  </p:cSld>
  <p:clrMap bg1="lt1" tx1="dk1" bg2="lt2" tx2="dk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 id="2147483724" r:id="rId10"/>
    <p:sldLayoutId id="2147483725" r:id="rId11"/>
  </p:sldLayoutIdLst>
  <p:txStyles>
    <p:titleStyle>
      <a:lvl1pPr algn="l" defTabSz="914400" rtl="0" eaLnBrk="1" latinLnBrk="0" hangingPunct="1">
        <a:lnSpc>
          <a:spcPct val="90000"/>
        </a:lnSpc>
        <a:spcBef>
          <a:spcPct val="0"/>
        </a:spcBef>
        <a:buNone/>
        <a:defRPr sz="5100" kern="1200" cap="all" spc="200" baseline="0">
          <a:solidFill>
            <a:schemeClr val="tx2"/>
          </a:solidFill>
          <a:latin typeface="+mj-lt"/>
          <a:ea typeface="+mj-ea"/>
          <a:cs typeface="+mj-cs"/>
        </a:defRPr>
      </a:lvl1pPr>
    </p:titleStyle>
    <p:bodyStyle>
      <a:lvl1pPr marL="228600" indent="-228600" algn="l" defTabSz="914400" rtl="0" eaLnBrk="1" latinLnBrk="0" hangingPunct="1">
        <a:lnSpc>
          <a:spcPct val="110000"/>
        </a:lnSpc>
        <a:spcBef>
          <a:spcPts val="700"/>
        </a:spcBef>
        <a:buClr>
          <a:schemeClr val="tx2"/>
        </a:buClr>
        <a:buFont typeface="Arial" panose="020B0604020202020204" pitchFamily="34" charset="0"/>
        <a:buChar char="•"/>
        <a:defRPr sz="20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110000"/>
        </a:lnSpc>
        <a:spcBef>
          <a:spcPts val="700"/>
        </a:spcBef>
        <a:buClr>
          <a:schemeClr val="tx2"/>
        </a:buClr>
        <a:buFont typeface="Gill Sans MT" panose="020B0502020104020203" pitchFamily="34" charset="0"/>
        <a:buChar char="–"/>
        <a:defRPr sz="18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110000"/>
        </a:lnSpc>
        <a:spcBef>
          <a:spcPts val="700"/>
        </a:spcBef>
        <a:buClr>
          <a:schemeClr val="tx2"/>
        </a:buClr>
        <a:buFont typeface="Arial" panose="020B0604020202020204" pitchFamily="34" charset="0"/>
        <a:buChar char="•"/>
        <a:defRPr sz="16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baseline="0">
          <a:solidFill>
            <a:schemeClr val="tx1">
              <a:lumMod val="65000"/>
              <a:lumOff val="35000"/>
            </a:schemeClr>
          </a:solidFill>
          <a:latin typeface="+mn-lt"/>
          <a:ea typeface="+mn-ea"/>
          <a:cs typeface="+mn-cs"/>
        </a:defRPr>
      </a:lvl8pPr>
      <a:lvl9pPr marL="38862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baseline="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 xmlns:p15="http://schemas.microsoft.com/office/powerpoint/2012/main">
        <p15:guide id="1" pos="792">
          <p15:clr>
            <a:srgbClr val="F26B43"/>
          </p15:clr>
        </p15:guide>
        <p15:guide id="2" pos="7200">
          <p15:clr>
            <a:srgbClr val="F26B43"/>
          </p15:clr>
        </p15:guide>
        <p15:guide id="3" orient="horz" pos="4008">
          <p15:clr>
            <a:srgbClr val="F26B43"/>
          </p15:clr>
        </p15:guide>
        <p15:guide id="4" orient="horz" pos="1440">
          <p15:clr>
            <a:srgbClr val="F26B43"/>
          </p15:clr>
        </p15:guide>
        <p15:guide id="5" orient="horz" pos="3720">
          <p15:clr>
            <a:srgbClr val="F26B43"/>
          </p15:clr>
        </p15:guide>
        <p15:guide id="6" orient="horz" pos="24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 Id="rId5" Type="http://schemas.openxmlformats.org/officeDocument/2006/relationships/image" Target="../media/image8.jpeg"/><Relationship Id="rId4" Type="http://schemas.openxmlformats.org/officeDocument/2006/relationships/image" Target="../media/image7.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 xmlns:a16="http://schemas.microsoft.com/office/drawing/2014/main" id="{AB4FFECA-0832-4FE3-B587-054A0F2D8054}"/>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bwMode="ltGray">
          <a:xfrm>
            <a:off x="0"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Заголовок 1">
            <a:extLst>
              <a:ext uri="{FF2B5EF4-FFF2-40B4-BE49-F238E27FC236}">
                <a16:creationId xmlns="" xmlns:a16="http://schemas.microsoft.com/office/drawing/2014/main" id="{EE487594-BA77-4254-BD2D-35C8694A75AA}"/>
              </a:ext>
            </a:extLst>
          </p:cNvPr>
          <p:cNvSpPr>
            <a:spLocks noGrp="1"/>
          </p:cNvSpPr>
          <p:nvPr>
            <p:ph type="ctrTitle"/>
          </p:nvPr>
        </p:nvSpPr>
        <p:spPr>
          <a:xfrm>
            <a:off x="1580256" y="864911"/>
            <a:ext cx="9856777" cy="3467282"/>
          </a:xfrm>
        </p:spPr>
        <p:txBody>
          <a:bodyPr anchor="b">
            <a:normAutofit/>
          </a:bodyPr>
          <a:lstStyle/>
          <a:p>
            <a:r>
              <a:rPr lang="ru-RU" sz="8000" dirty="0" err="1">
                <a:latin typeface="Times New Roman" panose="02020603050405020304" pitchFamily="18" charset="0"/>
                <a:cs typeface="Times New Roman" panose="02020603050405020304" pitchFamily="18" charset="0"/>
              </a:rPr>
              <a:t>Бизнесжоспар</a:t>
            </a:r>
            <a:r>
              <a:rPr lang="ru-RU" sz="8000" dirty="0">
                <a:latin typeface="Times New Roman" panose="02020603050405020304" pitchFamily="18" charset="0"/>
                <a:cs typeface="Times New Roman" panose="02020603050405020304" pitchFamily="18" charset="0"/>
              </a:rPr>
              <a:t/>
            </a:r>
            <a:br>
              <a:rPr lang="ru-RU" sz="8000" dirty="0">
                <a:latin typeface="Times New Roman" panose="02020603050405020304" pitchFamily="18" charset="0"/>
                <a:cs typeface="Times New Roman" panose="02020603050405020304" pitchFamily="18" charset="0"/>
              </a:rPr>
            </a:br>
            <a:r>
              <a:rPr lang="ru-RU" sz="2400" dirty="0">
                <a:latin typeface="Times New Roman" panose="02020603050405020304" pitchFamily="18" charset="0"/>
                <a:cs typeface="Times New Roman" panose="02020603050405020304" pitchFamily="18" charset="0"/>
              </a:rPr>
              <a:t>«Алиса в стране чудес» </a:t>
            </a:r>
            <a:r>
              <a:rPr lang="ru-RU" sz="2400" dirty="0" err="1">
                <a:latin typeface="Times New Roman" panose="02020603050405020304" pitchFamily="18" charset="0"/>
                <a:cs typeface="Times New Roman" panose="02020603050405020304" pitchFamily="18" charset="0"/>
              </a:rPr>
              <a:t>мейрамханасы</a:t>
            </a:r>
            <a:endParaRPr lang="ru-RU" sz="8000" dirty="0">
              <a:latin typeface="Times New Roman" panose="02020603050405020304" pitchFamily="18" charset="0"/>
              <a:cs typeface="Times New Roman" panose="02020603050405020304" pitchFamily="18" charset="0"/>
            </a:endParaRPr>
          </a:p>
        </p:txBody>
      </p:sp>
      <p:sp>
        <p:nvSpPr>
          <p:cNvPr id="10" name="Freeform: Shape 9">
            <a:extLst>
              <a:ext uri="{FF2B5EF4-FFF2-40B4-BE49-F238E27FC236}">
                <a16:creationId xmlns="" xmlns:a16="http://schemas.microsoft.com/office/drawing/2014/main" id="{C65858E6-5C0F-4AAE-A1AC-29BA07FFEE5C}"/>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5070707"/>
            <a:ext cx="12192000" cy="1787292"/>
          </a:xfrm>
          <a:custGeom>
            <a:avLst/>
            <a:gdLst>
              <a:gd name="connsiteX0" fmla="*/ 619389 w 12192000"/>
              <a:gd name="connsiteY0" fmla="*/ 0 h 1787292"/>
              <a:gd name="connsiteX1" fmla="*/ 687652 w 12192000"/>
              <a:gd name="connsiteY1" fmla="*/ 3175 h 1787292"/>
              <a:gd name="connsiteX2" fmla="*/ 747977 w 12192000"/>
              <a:gd name="connsiteY2" fmla="*/ 9525 h 1787292"/>
              <a:gd name="connsiteX3" fmla="*/ 800364 w 12192000"/>
              <a:gd name="connsiteY3" fmla="*/ 20637 h 1787292"/>
              <a:gd name="connsiteX4" fmla="*/ 846402 w 12192000"/>
              <a:gd name="connsiteY4" fmla="*/ 36512 h 1787292"/>
              <a:gd name="connsiteX5" fmla="*/ 887677 w 12192000"/>
              <a:gd name="connsiteY5" fmla="*/ 52387 h 1787292"/>
              <a:gd name="connsiteX6" fmla="*/ 924189 w 12192000"/>
              <a:gd name="connsiteY6" fmla="*/ 68262 h 1787292"/>
              <a:gd name="connsiteX7" fmla="*/ 962289 w 12192000"/>
              <a:gd name="connsiteY7" fmla="*/ 87312 h 1787292"/>
              <a:gd name="connsiteX8" fmla="*/ 1000389 w 12192000"/>
              <a:gd name="connsiteY8" fmla="*/ 106362 h 1787292"/>
              <a:gd name="connsiteX9" fmla="*/ 1036902 w 12192000"/>
              <a:gd name="connsiteY9" fmla="*/ 125412 h 1787292"/>
              <a:gd name="connsiteX10" fmla="*/ 1078177 w 12192000"/>
              <a:gd name="connsiteY10" fmla="*/ 141287 h 1787292"/>
              <a:gd name="connsiteX11" fmla="*/ 1124214 w 12192000"/>
              <a:gd name="connsiteY11" fmla="*/ 155575 h 1787292"/>
              <a:gd name="connsiteX12" fmla="*/ 1176602 w 12192000"/>
              <a:gd name="connsiteY12" fmla="*/ 166687 h 1787292"/>
              <a:gd name="connsiteX13" fmla="*/ 1236927 w 12192000"/>
              <a:gd name="connsiteY13" fmla="*/ 174625 h 1787292"/>
              <a:gd name="connsiteX14" fmla="*/ 1305189 w 12192000"/>
              <a:gd name="connsiteY14" fmla="*/ 176212 h 1787292"/>
              <a:gd name="connsiteX15" fmla="*/ 1373452 w 12192000"/>
              <a:gd name="connsiteY15" fmla="*/ 174625 h 1787292"/>
              <a:gd name="connsiteX16" fmla="*/ 1433777 w 12192000"/>
              <a:gd name="connsiteY16" fmla="*/ 166687 h 1787292"/>
              <a:gd name="connsiteX17" fmla="*/ 1486164 w 12192000"/>
              <a:gd name="connsiteY17" fmla="*/ 155575 h 1787292"/>
              <a:gd name="connsiteX18" fmla="*/ 1532202 w 12192000"/>
              <a:gd name="connsiteY18" fmla="*/ 141287 h 1787292"/>
              <a:gd name="connsiteX19" fmla="*/ 1573477 w 12192000"/>
              <a:gd name="connsiteY19" fmla="*/ 125412 h 1787292"/>
              <a:gd name="connsiteX20" fmla="*/ 1609989 w 12192000"/>
              <a:gd name="connsiteY20" fmla="*/ 106362 h 1787292"/>
              <a:gd name="connsiteX21" fmla="*/ 1648089 w 12192000"/>
              <a:gd name="connsiteY21" fmla="*/ 87312 h 1787292"/>
              <a:gd name="connsiteX22" fmla="*/ 1686189 w 12192000"/>
              <a:gd name="connsiteY22" fmla="*/ 68262 h 1787292"/>
              <a:gd name="connsiteX23" fmla="*/ 1722702 w 12192000"/>
              <a:gd name="connsiteY23" fmla="*/ 52387 h 1787292"/>
              <a:gd name="connsiteX24" fmla="*/ 1763977 w 12192000"/>
              <a:gd name="connsiteY24" fmla="*/ 36512 h 1787292"/>
              <a:gd name="connsiteX25" fmla="*/ 1810014 w 12192000"/>
              <a:gd name="connsiteY25" fmla="*/ 20637 h 1787292"/>
              <a:gd name="connsiteX26" fmla="*/ 1862402 w 12192000"/>
              <a:gd name="connsiteY26" fmla="*/ 9525 h 1787292"/>
              <a:gd name="connsiteX27" fmla="*/ 1922727 w 12192000"/>
              <a:gd name="connsiteY27" fmla="*/ 3175 h 1787292"/>
              <a:gd name="connsiteX28" fmla="*/ 1990989 w 12192000"/>
              <a:gd name="connsiteY28" fmla="*/ 0 h 1787292"/>
              <a:gd name="connsiteX29" fmla="*/ 2059252 w 12192000"/>
              <a:gd name="connsiteY29" fmla="*/ 3175 h 1787292"/>
              <a:gd name="connsiteX30" fmla="*/ 2119577 w 12192000"/>
              <a:gd name="connsiteY30" fmla="*/ 9525 h 1787292"/>
              <a:gd name="connsiteX31" fmla="*/ 2171964 w 12192000"/>
              <a:gd name="connsiteY31" fmla="*/ 20637 h 1787292"/>
              <a:gd name="connsiteX32" fmla="*/ 2218002 w 12192000"/>
              <a:gd name="connsiteY32" fmla="*/ 36512 h 1787292"/>
              <a:gd name="connsiteX33" fmla="*/ 2259277 w 12192000"/>
              <a:gd name="connsiteY33" fmla="*/ 52387 h 1787292"/>
              <a:gd name="connsiteX34" fmla="*/ 2295789 w 12192000"/>
              <a:gd name="connsiteY34" fmla="*/ 68262 h 1787292"/>
              <a:gd name="connsiteX35" fmla="*/ 2333889 w 12192000"/>
              <a:gd name="connsiteY35" fmla="*/ 87312 h 1787292"/>
              <a:gd name="connsiteX36" fmla="*/ 2371989 w 12192000"/>
              <a:gd name="connsiteY36" fmla="*/ 106362 h 1787292"/>
              <a:gd name="connsiteX37" fmla="*/ 2408502 w 12192000"/>
              <a:gd name="connsiteY37" fmla="*/ 125412 h 1787292"/>
              <a:gd name="connsiteX38" fmla="*/ 2449777 w 12192000"/>
              <a:gd name="connsiteY38" fmla="*/ 141287 h 1787292"/>
              <a:gd name="connsiteX39" fmla="*/ 2495814 w 12192000"/>
              <a:gd name="connsiteY39" fmla="*/ 155575 h 1787292"/>
              <a:gd name="connsiteX40" fmla="*/ 2548202 w 12192000"/>
              <a:gd name="connsiteY40" fmla="*/ 166687 h 1787292"/>
              <a:gd name="connsiteX41" fmla="*/ 2608527 w 12192000"/>
              <a:gd name="connsiteY41" fmla="*/ 174625 h 1787292"/>
              <a:gd name="connsiteX42" fmla="*/ 2676789 w 12192000"/>
              <a:gd name="connsiteY42" fmla="*/ 176212 h 1787292"/>
              <a:gd name="connsiteX43" fmla="*/ 2745052 w 12192000"/>
              <a:gd name="connsiteY43" fmla="*/ 174625 h 1787292"/>
              <a:gd name="connsiteX44" fmla="*/ 2805377 w 12192000"/>
              <a:gd name="connsiteY44" fmla="*/ 166687 h 1787292"/>
              <a:gd name="connsiteX45" fmla="*/ 2857764 w 12192000"/>
              <a:gd name="connsiteY45" fmla="*/ 155575 h 1787292"/>
              <a:gd name="connsiteX46" fmla="*/ 2903802 w 12192000"/>
              <a:gd name="connsiteY46" fmla="*/ 141287 h 1787292"/>
              <a:gd name="connsiteX47" fmla="*/ 2945077 w 12192000"/>
              <a:gd name="connsiteY47" fmla="*/ 125412 h 1787292"/>
              <a:gd name="connsiteX48" fmla="*/ 2981589 w 12192000"/>
              <a:gd name="connsiteY48" fmla="*/ 106362 h 1787292"/>
              <a:gd name="connsiteX49" fmla="*/ 3019689 w 12192000"/>
              <a:gd name="connsiteY49" fmla="*/ 87312 h 1787292"/>
              <a:gd name="connsiteX50" fmla="*/ 3057789 w 12192000"/>
              <a:gd name="connsiteY50" fmla="*/ 68262 h 1787292"/>
              <a:gd name="connsiteX51" fmla="*/ 3094302 w 12192000"/>
              <a:gd name="connsiteY51" fmla="*/ 52387 h 1787292"/>
              <a:gd name="connsiteX52" fmla="*/ 3135577 w 12192000"/>
              <a:gd name="connsiteY52" fmla="*/ 36512 h 1787292"/>
              <a:gd name="connsiteX53" fmla="*/ 3181614 w 12192000"/>
              <a:gd name="connsiteY53" fmla="*/ 20637 h 1787292"/>
              <a:gd name="connsiteX54" fmla="*/ 3234002 w 12192000"/>
              <a:gd name="connsiteY54" fmla="*/ 9525 h 1787292"/>
              <a:gd name="connsiteX55" fmla="*/ 3294327 w 12192000"/>
              <a:gd name="connsiteY55" fmla="*/ 3175 h 1787292"/>
              <a:gd name="connsiteX56" fmla="*/ 3361002 w 12192000"/>
              <a:gd name="connsiteY56" fmla="*/ 0 h 1787292"/>
              <a:gd name="connsiteX57" fmla="*/ 3430852 w 12192000"/>
              <a:gd name="connsiteY57" fmla="*/ 3175 h 1787292"/>
              <a:gd name="connsiteX58" fmla="*/ 3491177 w 12192000"/>
              <a:gd name="connsiteY58" fmla="*/ 9525 h 1787292"/>
              <a:gd name="connsiteX59" fmla="*/ 3543564 w 12192000"/>
              <a:gd name="connsiteY59" fmla="*/ 20637 h 1787292"/>
              <a:gd name="connsiteX60" fmla="*/ 3589602 w 12192000"/>
              <a:gd name="connsiteY60" fmla="*/ 36512 h 1787292"/>
              <a:gd name="connsiteX61" fmla="*/ 3630877 w 12192000"/>
              <a:gd name="connsiteY61" fmla="*/ 52387 h 1787292"/>
              <a:gd name="connsiteX62" fmla="*/ 3667389 w 12192000"/>
              <a:gd name="connsiteY62" fmla="*/ 68262 h 1787292"/>
              <a:gd name="connsiteX63" fmla="*/ 3705489 w 12192000"/>
              <a:gd name="connsiteY63" fmla="*/ 87312 h 1787292"/>
              <a:gd name="connsiteX64" fmla="*/ 3743589 w 12192000"/>
              <a:gd name="connsiteY64" fmla="*/ 106362 h 1787292"/>
              <a:gd name="connsiteX65" fmla="*/ 3780102 w 12192000"/>
              <a:gd name="connsiteY65" fmla="*/ 125412 h 1787292"/>
              <a:gd name="connsiteX66" fmla="*/ 3821377 w 12192000"/>
              <a:gd name="connsiteY66" fmla="*/ 141287 h 1787292"/>
              <a:gd name="connsiteX67" fmla="*/ 3867414 w 12192000"/>
              <a:gd name="connsiteY67" fmla="*/ 155575 h 1787292"/>
              <a:gd name="connsiteX68" fmla="*/ 3919802 w 12192000"/>
              <a:gd name="connsiteY68" fmla="*/ 166687 h 1787292"/>
              <a:gd name="connsiteX69" fmla="*/ 3980127 w 12192000"/>
              <a:gd name="connsiteY69" fmla="*/ 174625 h 1787292"/>
              <a:gd name="connsiteX70" fmla="*/ 4048389 w 12192000"/>
              <a:gd name="connsiteY70" fmla="*/ 176212 h 1787292"/>
              <a:gd name="connsiteX71" fmla="*/ 4116652 w 12192000"/>
              <a:gd name="connsiteY71" fmla="*/ 174625 h 1787292"/>
              <a:gd name="connsiteX72" fmla="*/ 4176977 w 12192000"/>
              <a:gd name="connsiteY72" fmla="*/ 166687 h 1787292"/>
              <a:gd name="connsiteX73" fmla="*/ 4229364 w 12192000"/>
              <a:gd name="connsiteY73" fmla="*/ 155575 h 1787292"/>
              <a:gd name="connsiteX74" fmla="*/ 4275402 w 12192000"/>
              <a:gd name="connsiteY74" fmla="*/ 141287 h 1787292"/>
              <a:gd name="connsiteX75" fmla="*/ 4316677 w 12192000"/>
              <a:gd name="connsiteY75" fmla="*/ 125412 h 1787292"/>
              <a:gd name="connsiteX76" fmla="*/ 4353189 w 12192000"/>
              <a:gd name="connsiteY76" fmla="*/ 106362 h 1787292"/>
              <a:gd name="connsiteX77" fmla="*/ 4429389 w 12192000"/>
              <a:gd name="connsiteY77" fmla="*/ 68262 h 1787292"/>
              <a:gd name="connsiteX78" fmla="*/ 4465902 w 12192000"/>
              <a:gd name="connsiteY78" fmla="*/ 52387 h 1787292"/>
              <a:gd name="connsiteX79" fmla="*/ 4507177 w 12192000"/>
              <a:gd name="connsiteY79" fmla="*/ 36512 h 1787292"/>
              <a:gd name="connsiteX80" fmla="*/ 4553214 w 12192000"/>
              <a:gd name="connsiteY80" fmla="*/ 20637 h 1787292"/>
              <a:gd name="connsiteX81" fmla="*/ 4605602 w 12192000"/>
              <a:gd name="connsiteY81" fmla="*/ 9525 h 1787292"/>
              <a:gd name="connsiteX82" fmla="*/ 4665928 w 12192000"/>
              <a:gd name="connsiteY82" fmla="*/ 3175 h 1787292"/>
              <a:gd name="connsiteX83" fmla="*/ 4734189 w 12192000"/>
              <a:gd name="connsiteY83" fmla="*/ 0 h 1787292"/>
              <a:gd name="connsiteX84" fmla="*/ 4802453 w 12192000"/>
              <a:gd name="connsiteY84" fmla="*/ 3175 h 1787292"/>
              <a:gd name="connsiteX85" fmla="*/ 4862777 w 12192000"/>
              <a:gd name="connsiteY85" fmla="*/ 9525 h 1787292"/>
              <a:gd name="connsiteX86" fmla="*/ 4915165 w 12192000"/>
              <a:gd name="connsiteY86" fmla="*/ 20637 h 1787292"/>
              <a:gd name="connsiteX87" fmla="*/ 4961201 w 12192000"/>
              <a:gd name="connsiteY87" fmla="*/ 36512 h 1787292"/>
              <a:gd name="connsiteX88" fmla="*/ 5002476 w 12192000"/>
              <a:gd name="connsiteY88" fmla="*/ 52387 h 1787292"/>
              <a:gd name="connsiteX89" fmla="*/ 5038989 w 12192000"/>
              <a:gd name="connsiteY89" fmla="*/ 68262 h 1787292"/>
              <a:gd name="connsiteX90" fmla="*/ 5077089 w 12192000"/>
              <a:gd name="connsiteY90" fmla="*/ 87312 h 1787292"/>
              <a:gd name="connsiteX91" fmla="*/ 5115189 w 12192000"/>
              <a:gd name="connsiteY91" fmla="*/ 106362 h 1787292"/>
              <a:gd name="connsiteX92" fmla="*/ 5151701 w 12192000"/>
              <a:gd name="connsiteY92" fmla="*/ 125412 h 1787292"/>
              <a:gd name="connsiteX93" fmla="*/ 5192976 w 12192000"/>
              <a:gd name="connsiteY93" fmla="*/ 141287 h 1787292"/>
              <a:gd name="connsiteX94" fmla="*/ 5239014 w 12192000"/>
              <a:gd name="connsiteY94" fmla="*/ 155575 h 1787292"/>
              <a:gd name="connsiteX95" fmla="*/ 5291401 w 12192000"/>
              <a:gd name="connsiteY95" fmla="*/ 166687 h 1787292"/>
              <a:gd name="connsiteX96" fmla="*/ 5351727 w 12192000"/>
              <a:gd name="connsiteY96" fmla="*/ 174625 h 1787292"/>
              <a:gd name="connsiteX97" fmla="*/ 5410199 w 12192000"/>
              <a:gd name="connsiteY97" fmla="*/ 175985 h 1787292"/>
              <a:gd name="connsiteX98" fmla="*/ 5468671 w 12192000"/>
              <a:gd name="connsiteY98" fmla="*/ 174625 h 1787292"/>
              <a:gd name="connsiteX99" fmla="*/ 5528996 w 12192000"/>
              <a:gd name="connsiteY99" fmla="*/ 166687 h 1787292"/>
              <a:gd name="connsiteX100" fmla="*/ 5581383 w 12192000"/>
              <a:gd name="connsiteY100" fmla="*/ 155575 h 1787292"/>
              <a:gd name="connsiteX101" fmla="*/ 5627421 w 12192000"/>
              <a:gd name="connsiteY101" fmla="*/ 141287 h 1787292"/>
              <a:gd name="connsiteX102" fmla="*/ 5668696 w 12192000"/>
              <a:gd name="connsiteY102" fmla="*/ 125412 h 1787292"/>
              <a:gd name="connsiteX103" fmla="*/ 5705209 w 12192000"/>
              <a:gd name="connsiteY103" fmla="*/ 106362 h 1787292"/>
              <a:gd name="connsiteX104" fmla="*/ 5743308 w 12192000"/>
              <a:gd name="connsiteY104" fmla="*/ 87312 h 1787292"/>
              <a:gd name="connsiteX105" fmla="*/ 5781408 w 12192000"/>
              <a:gd name="connsiteY105" fmla="*/ 68262 h 1787292"/>
              <a:gd name="connsiteX106" fmla="*/ 5817921 w 12192000"/>
              <a:gd name="connsiteY106" fmla="*/ 52387 h 1787292"/>
              <a:gd name="connsiteX107" fmla="*/ 5859196 w 12192000"/>
              <a:gd name="connsiteY107" fmla="*/ 36512 h 1787292"/>
              <a:gd name="connsiteX108" fmla="*/ 5905234 w 12192000"/>
              <a:gd name="connsiteY108" fmla="*/ 20637 h 1787292"/>
              <a:gd name="connsiteX109" fmla="*/ 5957621 w 12192000"/>
              <a:gd name="connsiteY109" fmla="*/ 9525 h 1787292"/>
              <a:gd name="connsiteX110" fmla="*/ 6017947 w 12192000"/>
              <a:gd name="connsiteY110" fmla="*/ 3175 h 1787292"/>
              <a:gd name="connsiteX111" fmla="*/ 6086208 w 12192000"/>
              <a:gd name="connsiteY111" fmla="*/ 0 h 1787292"/>
              <a:gd name="connsiteX112" fmla="*/ 6095999 w 12192000"/>
              <a:gd name="connsiteY112" fmla="*/ 455 h 1787292"/>
              <a:gd name="connsiteX113" fmla="*/ 6105789 w 12192000"/>
              <a:gd name="connsiteY113" fmla="*/ 0 h 1787292"/>
              <a:gd name="connsiteX114" fmla="*/ 6174052 w 12192000"/>
              <a:gd name="connsiteY114" fmla="*/ 3175 h 1787292"/>
              <a:gd name="connsiteX115" fmla="*/ 6234377 w 12192000"/>
              <a:gd name="connsiteY115" fmla="*/ 9525 h 1787292"/>
              <a:gd name="connsiteX116" fmla="*/ 6286764 w 12192000"/>
              <a:gd name="connsiteY116" fmla="*/ 20637 h 1787292"/>
              <a:gd name="connsiteX117" fmla="*/ 6332802 w 12192000"/>
              <a:gd name="connsiteY117" fmla="*/ 36512 h 1787292"/>
              <a:gd name="connsiteX118" fmla="*/ 6374077 w 12192000"/>
              <a:gd name="connsiteY118" fmla="*/ 52387 h 1787292"/>
              <a:gd name="connsiteX119" fmla="*/ 6410589 w 12192000"/>
              <a:gd name="connsiteY119" fmla="*/ 68262 h 1787292"/>
              <a:gd name="connsiteX120" fmla="*/ 6448689 w 12192000"/>
              <a:gd name="connsiteY120" fmla="*/ 87312 h 1787292"/>
              <a:gd name="connsiteX121" fmla="*/ 6486789 w 12192000"/>
              <a:gd name="connsiteY121" fmla="*/ 106362 h 1787292"/>
              <a:gd name="connsiteX122" fmla="*/ 6523302 w 12192000"/>
              <a:gd name="connsiteY122" fmla="*/ 125412 h 1787292"/>
              <a:gd name="connsiteX123" fmla="*/ 6564577 w 12192000"/>
              <a:gd name="connsiteY123" fmla="*/ 141287 h 1787292"/>
              <a:gd name="connsiteX124" fmla="*/ 6610614 w 12192000"/>
              <a:gd name="connsiteY124" fmla="*/ 155575 h 1787292"/>
              <a:gd name="connsiteX125" fmla="*/ 6663002 w 12192000"/>
              <a:gd name="connsiteY125" fmla="*/ 166687 h 1787292"/>
              <a:gd name="connsiteX126" fmla="*/ 6723327 w 12192000"/>
              <a:gd name="connsiteY126" fmla="*/ 174625 h 1787292"/>
              <a:gd name="connsiteX127" fmla="*/ 6781799 w 12192000"/>
              <a:gd name="connsiteY127" fmla="*/ 175985 h 1787292"/>
              <a:gd name="connsiteX128" fmla="*/ 6840271 w 12192000"/>
              <a:gd name="connsiteY128" fmla="*/ 174625 h 1787292"/>
              <a:gd name="connsiteX129" fmla="*/ 6900596 w 12192000"/>
              <a:gd name="connsiteY129" fmla="*/ 166687 h 1787292"/>
              <a:gd name="connsiteX130" fmla="*/ 6952983 w 12192000"/>
              <a:gd name="connsiteY130" fmla="*/ 155575 h 1787292"/>
              <a:gd name="connsiteX131" fmla="*/ 6999021 w 12192000"/>
              <a:gd name="connsiteY131" fmla="*/ 141287 h 1787292"/>
              <a:gd name="connsiteX132" fmla="*/ 7040296 w 12192000"/>
              <a:gd name="connsiteY132" fmla="*/ 125412 h 1787292"/>
              <a:gd name="connsiteX133" fmla="*/ 7076808 w 12192000"/>
              <a:gd name="connsiteY133" fmla="*/ 106362 h 1787292"/>
              <a:gd name="connsiteX134" fmla="*/ 7114908 w 12192000"/>
              <a:gd name="connsiteY134" fmla="*/ 87312 h 1787292"/>
              <a:gd name="connsiteX135" fmla="*/ 7153008 w 12192000"/>
              <a:gd name="connsiteY135" fmla="*/ 68262 h 1787292"/>
              <a:gd name="connsiteX136" fmla="*/ 7189521 w 12192000"/>
              <a:gd name="connsiteY136" fmla="*/ 52387 h 1787292"/>
              <a:gd name="connsiteX137" fmla="*/ 7230796 w 12192000"/>
              <a:gd name="connsiteY137" fmla="*/ 36512 h 1787292"/>
              <a:gd name="connsiteX138" fmla="*/ 7276833 w 12192000"/>
              <a:gd name="connsiteY138" fmla="*/ 20637 h 1787292"/>
              <a:gd name="connsiteX139" fmla="*/ 7329221 w 12192000"/>
              <a:gd name="connsiteY139" fmla="*/ 9525 h 1787292"/>
              <a:gd name="connsiteX140" fmla="*/ 7389546 w 12192000"/>
              <a:gd name="connsiteY140" fmla="*/ 3175 h 1787292"/>
              <a:gd name="connsiteX141" fmla="*/ 7457808 w 12192000"/>
              <a:gd name="connsiteY141" fmla="*/ 0 h 1787292"/>
              <a:gd name="connsiteX142" fmla="*/ 7526071 w 12192000"/>
              <a:gd name="connsiteY142" fmla="*/ 3175 h 1787292"/>
              <a:gd name="connsiteX143" fmla="*/ 7586396 w 12192000"/>
              <a:gd name="connsiteY143" fmla="*/ 9525 h 1787292"/>
              <a:gd name="connsiteX144" fmla="*/ 7638783 w 12192000"/>
              <a:gd name="connsiteY144" fmla="*/ 20637 h 1787292"/>
              <a:gd name="connsiteX145" fmla="*/ 7684821 w 12192000"/>
              <a:gd name="connsiteY145" fmla="*/ 36512 h 1787292"/>
              <a:gd name="connsiteX146" fmla="*/ 7726096 w 12192000"/>
              <a:gd name="connsiteY146" fmla="*/ 52387 h 1787292"/>
              <a:gd name="connsiteX147" fmla="*/ 7762608 w 12192000"/>
              <a:gd name="connsiteY147" fmla="*/ 68262 h 1787292"/>
              <a:gd name="connsiteX148" fmla="*/ 7800708 w 12192000"/>
              <a:gd name="connsiteY148" fmla="*/ 87312 h 1787292"/>
              <a:gd name="connsiteX149" fmla="*/ 7838808 w 12192000"/>
              <a:gd name="connsiteY149" fmla="*/ 106362 h 1787292"/>
              <a:gd name="connsiteX150" fmla="*/ 7875321 w 12192000"/>
              <a:gd name="connsiteY150" fmla="*/ 125412 h 1787292"/>
              <a:gd name="connsiteX151" fmla="*/ 7916596 w 12192000"/>
              <a:gd name="connsiteY151" fmla="*/ 141287 h 1787292"/>
              <a:gd name="connsiteX152" fmla="*/ 7962633 w 12192000"/>
              <a:gd name="connsiteY152" fmla="*/ 155575 h 1787292"/>
              <a:gd name="connsiteX153" fmla="*/ 8015021 w 12192000"/>
              <a:gd name="connsiteY153" fmla="*/ 166687 h 1787292"/>
              <a:gd name="connsiteX154" fmla="*/ 8075346 w 12192000"/>
              <a:gd name="connsiteY154" fmla="*/ 174625 h 1787292"/>
              <a:gd name="connsiteX155" fmla="*/ 8143608 w 12192000"/>
              <a:gd name="connsiteY155" fmla="*/ 176212 h 1787292"/>
              <a:gd name="connsiteX156" fmla="*/ 8211871 w 12192000"/>
              <a:gd name="connsiteY156" fmla="*/ 174625 h 1787292"/>
              <a:gd name="connsiteX157" fmla="*/ 8272196 w 12192000"/>
              <a:gd name="connsiteY157" fmla="*/ 166687 h 1787292"/>
              <a:gd name="connsiteX158" fmla="*/ 8324583 w 12192000"/>
              <a:gd name="connsiteY158" fmla="*/ 155575 h 1787292"/>
              <a:gd name="connsiteX159" fmla="*/ 8370621 w 12192000"/>
              <a:gd name="connsiteY159" fmla="*/ 141287 h 1787292"/>
              <a:gd name="connsiteX160" fmla="*/ 8411896 w 12192000"/>
              <a:gd name="connsiteY160" fmla="*/ 125412 h 1787292"/>
              <a:gd name="connsiteX161" fmla="*/ 8448408 w 12192000"/>
              <a:gd name="connsiteY161" fmla="*/ 106362 h 1787292"/>
              <a:gd name="connsiteX162" fmla="*/ 8486508 w 12192000"/>
              <a:gd name="connsiteY162" fmla="*/ 87312 h 1787292"/>
              <a:gd name="connsiteX163" fmla="*/ 8524608 w 12192000"/>
              <a:gd name="connsiteY163" fmla="*/ 68262 h 1787292"/>
              <a:gd name="connsiteX164" fmla="*/ 8561120 w 12192000"/>
              <a:gd name="connsiteY164" fmla="*/ 52387 h 1787292"/>
              <a:gd name="connsiteX165" fmla="*/ 8602396 w 12192000"/>
              <a:gd name="connsiteY165" fmla="*/ 36512 h 1787292"/>
              <a:gd name="connsiteX166" fmla="*/ 8648432 w 12192000"/>
              <a:gd name="connsiteY166" fmla="*/ 20637 h 1787292"/>
              <a:gd name="connsiteX167" fmla="*/ 8700820 w 12192000"/>
              <a:gd name="connsiteY167" fmla="*/ 9525 h 1787292"/>
              <a:gd name="connsiteX168" fmla="*/ 8761146 w 12192000"/>
              <a:gd name="connsiteY168" fmla="*/ 3175 h 1787292"/>
              <a:gd name="connsiteX169" fmla="*/ 8827820 w 12192000"/>
              <a:gd name="connsiteY169" fmla="*/ 0 h 1787292"/>
              <a:gd name="connsiteX170" fmla="*/ 8897670 w 12192000"/>
              <a:gd name="connsiteY170" fmla="*/ 3175 h 1787292"/>
              <a:gd name="connsiteX171" fmla="*/ 8957996 w 12192000"/>
              <a:gd name="connsiteY171" fmla="*/ 9525 h 1787292"/>
              <a:gd name="connsiteX172" fmla="*/ 9010382 w 12192000"/>
              <a:gd name="connsiteY172" fmla="*/ 20637 h 1787292"/>
              <a:gd name="connsiteX173" fmla="*/ 9056420 w 12192000"/>
              <a:gd name="connsiteY173" fmla="*/ 36512 h 1787292"/>
              <a:gd name="connsiteX174" fmla="*/ 9097696 w 12192000"/>
              <a:gd name="connsiteY174" fmla="*/ 52387 h 1787292"/>
              <a:gd name="connsiteX175" fmla="*/ 9134208 w 12192000"/>
              <a:gd name="connsiteY175" fmla="*/ 68262 h 1787292"/>
              <a:gd name="connsiteX176" fmla="*/ 9172308 w 12192000"/>
              <a:gd name="connsiteY176" fmla="*/ 87312 h 1787292"/>
              <a:gd name="connsiteX177" fmla="*/ 9210408 w 12192000"/>
              <a:gd name="connsiteY177" fmla="*/ 106362 h 1787292"/>
              <a:gd name="connsiteX178" fmla="*/ 9246920 w 12192000"/>
              <a:gd name="connsiteY178" fmla="*/ 125412 h 1787292"/>
              <a:gd name="connsiteX179" fmla="*/ 9288196 w 12192000"/>
              <a:gd name="connsiteY179" fmla="*/ 141287 h 1787292"/>
              <a:gd name="connsiteX180" fmla="*/ 9334232 w 12192000"/>
              <a:gd name="connsiteY180" fmla="*/ 155575 h 1787292"/>
              <a:gd name="connsiteX181" fmla="*/ 9386620 w 12192000"/>
              <a:gd name="connsiteY181" fmla="*/ 166687 h 1787292"/>
              <a:gd name="connsiteX182" fmla="*/ 9446946 w 12192000"/>
              <a:gd name="connsiteY182" fmla="*/ 174625 h 1787292"/>
              <a:gd name="connsiteX183" fmla="*/ 9515208 w 12192000"/>
              <a:gd name="connsiteY183" fmla="*/ 176212 h 1787292"/>
              <a:gd name="connsiteX184" fmla="*/ 9583470 w 12192000"/>
              <a:gd name="connsiteY184" fmla="*/ 174625 h 1787292"/>
              <a:gd name="connsiteX185" fmla="*/ 9643796 w 12192000"/>
              <a:gd name="connsiteY185" fmla="*/ 166687 h 1787292"/>
              <a:gd name="connsiteX186" fmla="*/ 9696182 w 12192000"/>
              <a:gd name="connsiteY186" fmla="*/ 155575 h 1787292"/>
              <a:gd name="connsiteX187" fmla="*/ 9742220 w 12192000"/>
              <a:gd name="connsiteY187" fmla="*/ 141287 h 1787292"/>
              <a:gd name="connsiteX188" fmla="*/ 9783496 w 12192000"/>
              <a:gd name="connsiteY188" fmla="*/ 125412 h 1787292"/>
              <a:gd name="connsiteX189" fmla="*/ 9820008 w 12192000"/>
              <a:gd name="connsiteY189" fmla="*/ 106362 h 1787292"/>
              <a:gd name="connsiteX190" fmla="*/ 9896208 w 12192000"/>
              <a:gd name="connsiteY190" fmla="*/ 68262 h 1787292"/>
              <a:gd name="connsiteX191" fmla="*/ 9932720 w 12192000"/>
              <a:gd name="connsiteY191" fmla="*/ 52387 h 1787292"/>
              <a:gd name="connsiteX192" fmla="*/ 9973996 w 12192000"/>
              <a:gd name="connsiteY192" fmla="*/ 36512 h 1787292"/>
              <a:gd name="connsiteX193" fmla="*/ 10020032 w 12192000"/>
              <a:gd name="connsiteY193" fmla="*/ 20637 h 1787292"/>
              <a:gd name="connsiteX194" fmla="*/ 10072420 w 12192000"/>
              <a:gd name="connsiteY194" fmla="*/ 9525 h 1787292"/>
              <a:gd name="connsiteX195" fmla="*/ 10132746 w 12192000"/>
              <a:gd name="connsiteY195" fmla="*/ 3175 h 1787292"/>
              <a:gd name="connsiteX196" fmla="*/ 10201008 w 12192000"/>
              <a:gd name="connsiteY196" fmla="*/ 0 h 1787292"/>
              <a:gd name="connsiteX197" fmla="*/ 10269270 w 12192000"/>
              <a:gd name="connsiteY197" fmla="*/ 3175 h 1787292"/>
              <a:gd name="connsiteX198" fmla="*/ 10329596 w 12192000"/>
              <a:gd name="connsiteY198" fmla="*/ 9525 h 1787292"/>
              <a:gd name="connsiteX199" fmla="*/ 10381982 w 12192000"/>
              <a:gd name="connsiteY199" fmla="*/ 20637 h 1787292"/>
              <a:gd name="connsiteX200" fmla="*/ 10428020 w 12192000"/>
              <a:gd name="connsiteY200" fmla="*/ 36512 h 1787292"/>
              <a:gd name="connsiteX201" fmla="*/ 10469296 w 12192000"/>
              <a:gd name="connsiteY201" fmla="*/ 52387 h 1787292"/>
              <a:gd name="connsiteX202" fmla="*/ 10505808 w 12192000"/>
              <a:gd name="connsiteY202" fmla="*/ 68262 h 1787292"/>
              <a:gd name="connsiteX203" fmla="*/ 10543908 w 12192000"/>
              <a:gd name="connsiteY203" fmla="*/ 87312 h 1787292"/>
              <a:gd name="connsiteX204" fmla="*/ 10582008 w 12192000"/>
              <a:gd name="connsiteY204" fmla="*/ 106362 h 1787292"/>
              <a:gd name="connsiteX205" fmla="*/ 10618520 w 12192000"/>
              <a:gd name="connsiteY205" fmla="*/ 125412 h 1787292"/>
              <a:gd name="connsiteX206" fmla="*/ 10659796 w 12192000"/>
              <a:gd name="connsiteY206" fmla="*/ 141287 h 1787292"/>
              <a:gd name="connsiteX207" fmla="*/ 10705832 w 12192000"/>
              <a:gd name="connsiteY207" fmla="*/ 155575 h 1787292"/>
              <a:gd name="connsiteX208" fmla="*/ 10758220 w 12192000"/>
              <a:gd name="connsiteY208" fmla="*/ 166687 h 1787292"/>
              <a:gd name="connsiteX209" fmla="*/ 10818546 w 12192000"/>
              <a:gd name="connsiteY209" fmla="*/ 174625 h 1787292"/>
              <a:gd name="connsiteX210" fmla="*/ 10886808 w 12192000"/>
              <a:gd name="connsiteY210" fmla="*/ 176212 h 1787292"/>
              <a:gd name="connsiteX211" fmla="*/ 10955070 w 12192000"/>
              <a:gd name="connsiteY211" fmla="*/ 174625 h 1787292"/>
              <a:gd name="connsiteX212" fmla="*/ 11015396 w 12192000"/>
              <a:gd name="connsiteY212" fmla="*/ 166687 h 1787292"/>
              <a:gd name="connsiteX213" fmla="*/ 11067782 w 12192000"/>
              <a:gd name="connsiteY213" fmla="*/ 155575 h 1787292"/>
              <a:gd name="connsiteX214" fmla="*/ 11113820 w 12192000"/>
              <a:gd name="connsiteY214" fmla="*/ 141287 h 1787292"/>
              <a:gd name="connsiteX215" fmla="*/ 11155096 w 12192000"/>
              <a:gd name="connsiteY215" fmla="*/ 125412 h 1787292"/>
              <a:gd name="connsiteX216" fmla="*/ 11191608 w 12192000"/>
              <a:gd name="connsiteY216" fmla="*/ 106362 h 1787292"/>
              <a:gd name="connsiteX217" fmla="*/ 11229708 w 12192000"/>
              <a:gd name="connsiteY217" fmla="*/ 87312 h 1787292"/>
              <a:gd name="connsiteX218" fmla="*/ 11267808 w 12192000"/>
              <a:gd name="connsiteY218" fmla="*/ 68262 h 1787292"/>
              <a:gd name="connsiteX219" fmla="*/ 11304320 w 12192000"/>
              <a:gd name="connsiteY219" fmla="*/ 52387 h 1787292"/>
              <a:gd name="connsiteX220" fmla="*/ 11345596 w 12192000"/>
              <a:gd name="connsiteY220" fmla="*/ 36512 h 1787292"/>
              <a:gd name="connsiteX221" fmla="*/ 11391632 w 12192000"/>
              <a:gd name="connsiteY221" fmla="*/ 20637 h 1787292"/>
              <a:gd name="connsiteX222" fmla="*/ 11444020 w 12192000"/>
              <a:gd name="connsiteY222" fmla="*/ 9525 h 1787292"/>
              <a:gd name="connsiteX223" fmla="*/ 11504346 w 12192000"/>
              <a:gd name="connsiteY223" fmla="*/ 3175 h 1787292"/>
              <a:gd name="connsiteX224" fmla="*/ 11572608 w 12192000"/>
              <a:gd name="connsiteY224" fmla="*/ 0 h 1787292"/>
              <a:gd name="connsiteX225" fmla="*/ 11640870 w 12192000"/>
              <a:gd name="connsiteY225" fmla="*/ 3175 h 1787292"/>
              <a:gd name="connsiteX226" fmla="*/ 11701196 w 12192000"/>
              <a:gd name="connsiteY226" fmla="*/ 9525 h 1787292"/>
              <a:gd name="connsiteX227" fmla="*/ 11753582 w 12192000"/>
              <a:gd name="connsiteY227" fmla="*/ 20637 h 1787292"/>
              <a:gd name="connsiteX228" fmla="*/ 11799620 w 12192000"/>
              <a:gd name="connsiteY228" fmla="*/ 36512 h 1787292"/>
              <a:gd name="connsiteX229" fmla="*/ 11840896 w 12192000"/>
              <a:gd name="connsiteY229" fmla="*/ 52387 h 1787292"/>
              <a:gd name="connsiteX230" fmla="*/ 11877408 w 12192000"/>
              <a:gd name="connsiteY230" fmla="*/ 68262 h 1787292"/>
              <a:gd name="connsiteX231" fmla="*/ 11915508 w 12192000"/>
              <a:gd name="connsiteY231" fmla="*/ 87312 h 1787292"/>
              <a:gd name="connsiteX232" fmla="*/ 11953608 w 12192000"/>
              <a:gd name="connsiteY232" fmla="*/ 106362 h 1787292"/>
              <a:gd name="connsiteX233" fmla="*/ 11990120 w 12192000"/>
              <a:gd name="connsiteY233" fmla="*/ 125412 h 1787292"/>
              <a:gd name="connsiteX234" fmla="*/ 12031396 w 12192000"/>
              <a:gd name="connsiteY234" fmla="*/ 141287 h 1787292"/>
              <a:gd name="connsiteX235" fmla="*/ 12077432 w 12192000"/>
              <a:gd name="connsiteY235" fmla="*/ 155575 h 1787292"/>
              <a:gd name="connsiteX236" fmla="*/ 12129820 w 12192000"/>
              <a:gd name="connsiteY236" fmla="*/ 166688 h 1787292"/>
              <a:gd name="connsiteX237" fmla="*/ 12190146 w 12192000"/>
              <a:gd name="connsiteY237" fmla="*/ 174625 h 1787292"/>
              <a:gd name="connsiteX238" fmla="*/ 12192000 w 12192000"/>
              <a:gd name="connsiteY238" fmla="*/ 174668 h 1787292"/>
              <a:gd name="connsiteX239" fmla="*/ 12192000 w 12192000"/>
              <a:gd name="connsiteY239" fmla="*/ 885826 h 1787292"/>
              <a:gd name="connsiteX240" fmla="*/ 12192000 w 12192000"/>
              <a:gd name="connsiteY240" fmla="*/ 1787292 h 1787292"/>
              <a:gd name="connsiteX241" fmla="*/ 0 w 12192000"/>
              <a:gd name="connsiteY241" fmla="*/ 1787292 h 1787292"/>
              <a:gd name="connsiteX242" fmla="*/ 0 w 12192000"/>
              <a:gd name="connsiteY242" fmla="*/ 885826 h 1787292"/>
              <a:gd name="connsiteX243" fmla="*/ 0 w 12192000"/>
              <a:gd name="connsiteY243" fmla="*/ 174668 h 1787292"/>
              <a:gd name="connsiteX244" fmla="*/ 1852 w 12192000"/>
              <a:gd name="connsiteY244" fmla="*/ 174625 h 1787292"/>
              <a:gd name="connsiteX245" fmla="*/ 62177 w 12192000"/>
              <a:gd name="connsiteY245" fmla="*/ 166687 h 1787292"/>
              <a:gd name="connsiteX246" fmla="*/ 114564 w 12192000"/>
              <a:gd name="connsiteY246" fmla="*/ 155575 h 1787292"/>
              <a:gd name="connsiteX247" fmla="*/ 160602 w 12192000"/>
              <a:gd name="connsiteY247" fmla="*/ 141287 h 1787292"/>
              <a:gd name="connsiteX248" fmla="*/ 201877 w 12192000"/>
              <a:gd name="connsiteY248" fmla="*/ 125412 h 1787292"/>
              <a:gd name="connsiteX249" fmla="*/ 238389 w 12192000"/>
              <a:gd name="connsiteY249" fmla="*/ 106362 h 1787292"/>
              <a:gd name="connsiteX250" fmla="*/ 276489 w 12192000"/>
              <a:gd name="connsiteY250" fmla="*/ 87312 h 1787292"/>
              <a:gd name="connsiteX251" fmla="*/ 314589 w 12192000"/>
              <a:gd name="connsiteY251" fmla="*/ 68262 h 1787292"/>
              <a:gd name="connsiteX252" fmla="*/ 351102 w 12192000"/>
              <a:gd name="connsiteY252" fmla="*/ 52387 h 1787292"/>
              <a:gd name="connsiteX253" fmla="*/ 392377 w 12192000"/>
              <a:gd name="connsiteY253" fmla="*/ 36512 h 1787292"/>
              <a:gd name="connsiteX254" fmla="*/ 438414 w 12192000"/>
              <a:gd name="connsiteY254" fmla="*/ 20637 h 1787292"/>
              <a:gd name="connsiteX255" fmla="*/ 490802 w 12192000"/>
              <a:gd name="connsiteY255" fmla="*/ 9525 h 1787292"/>
              <a:gd name="connsiteX256" fmla="*/ 551127 w 12192000"/>
              <a:gd name="connsiteY256" fmla="*/ 3175 h 1787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Lst>
            <a:rect l="l" t="t" r="r" b="b"/>
            <a:pathLst>
              <a:path w="12192000" h="1787292">
                <a:moveTo>
                  <a:pt x="619389" y="0"/>
                </a:moveTo>
                <a:lnTo>
                  <a:pt x="687652" y="3175"/>
                </a:lnTo>
                <a:lnTo>
                  <a:pt x="747977" y="9525"/>
                </a:lnTo>
                <a:lnTo>
                  <a:pt x="800364" y="20637"/>
                </a:lnTo>
                <a:lnTo>
                  <a:pt x="846402" y="36512"/>
                </a:lnTo>
                <a:lnTo>
                  <a:pt x="887677" y="52387"/>
                </a:lnTo>
                <a:lnTo>
                  <a:pt x="924189" y="68262"/>
                </a:lnTo>
                <a:lnTo>
                  <a:pt x="962289" y="87312"/>
                </a:lnTo>
                <a:lnTo>
                  <a:pt x="1000389" y="106362"/>
                </a:lnTo>
                <a:lnTo>
                  <a:pt x="1036902" y="125412"/>
                </a:lnTo>
                <a:lnTo>
                  <a:pt x="1078177" y="141287"/>
                </a:lnTo>
                <a:lnTo>
                  <a:pt x="1124214" y="155575"/>
                </a:lnTo>
                <a:lnTo>
                  <a:pt x="1176602" y="166687"/>
                </a:lnTo>
                <a:lnTo>
                  <a:pt x="1236927" y="174625"/>
                </a:lnTo>
                <a:lnTo>
                  <a:pt x="1305189" y="176212"/>
                </a:lnTo>
                <a:lnTo>
                  <a:pt x="1373452" y="174625"/>
                </a:lnTo>
                <a:lnTo>
                  <a:pt x="1433777" y="166687"/>
                </a:lnTo>
                <a:lnTo>
                  <a:pt x="1486164" y="155575"/>
                </a:lnTo>
                <a:lnTo>
                  <a:pt x="1532202" y="141287"/>
                </a:lnTo>
                <a:lnTo>
                  <a:pt x="1573477" y="125412"/>
                </a:lnTo>
                <a:lnTo>
                  <a:pt x="1609989" y="106362"/>
                </a:lnTo>
                <a:lnTo>
                  <a:pt x="1648089" y="87312"/>
                </a:lnTo>
                <a:lnTo>
                  <a:pt x="1686189" y="68262"/>
                </a:lnTo>
                <a:lnTo>
                  <a:pt x="1722702" y="52387"/>
                </a:lnTo>
                <a:lnTo>
                  <a:pt x="1763977" y="36512"/>
                </a:lnTo>
                <a:lnTo>
                  <a:pt x="1810014" y="20637"/>
                </a:lnTo>
                <a:lnTo>
                  <a:pt x="1862402" y="9525"/>
                </a:lnTo>
                <a:lnTo>
                  <a:pt x="1922727" y="3175"/>
                </a:lnTo>
                <a:lnTo>
                  <a:pt x="1990989" y="0"/>
                </a:lnTo>
                <a:lnTo>
                  <a:pt x="2059252" y="3175"/>
                </a:lnTo>
                <a:lnTo>
                  <a:pt x="2119577" y="9525"/>
                </a:lnTo>
                <a:lnTo>
                  <a:pt x="2171964" y="20637"/>
                </a:lnTo>
                <a:lnTo>
                  <a:pt x="2218002" y="36512"/>
                </a:lnTo>
                <a:lnTo>
                  <a:pt x="2259277" y="52387"/>
                </a:lnTo>
                <a:lnTo>
                  <a:pt x="2295789" y="68262"/>
                </a:lnTo>
                <a:lnTo>
                  <a:pt x="2333889" y="87312"/>
                </a:lnTo>
                <a:lnTo>
                  <a:pt x="2371989" y="106362"/>
                </a:lnTo>
                <a:lnTo>
                  <a:pt x="2408502" y="125412"/>
                </a:lnTo>
                <a:lnTo>
                  <a:pt x="2449777" y="141287"/>
                </a:lnTo>
                <a:lnTo>
                  <a:pt x="2495814" y="155575"/>
                </a:lnTo>
                <a:lnTo>
                  <a:pt x="2548202" y="166687"/>
                </a:lnTo>
                <a:lnTo>
                  <a:pt x="2608527" y="174625"/>
                </a:lnTo>
                <a:lnTo>
                  <a:pt x="2676789" y="176212"/>
                </a:lnTo>
                <a:lnTo>
                  <a:pt x="2745052" y="174625"/>
                </a:lnTo>
                <a:lnTo>
                  <a:pt x="2805377" y="166687"/>
                </a:lnTo>
                <a:lnTo>
                  <a:pt x="2857764" y="155575"/>
                </a:lnTo>
                <a:lnTo>
                  <a:pt x="2903802" y="141287"/>
                </a:lnTo>
                <a:lnTo>
                  <a:pt x="2945077" y="125412"/>
                </a:lnTo>
                <a:lnTo>
                  <a:pt x="2981589" y="106362"/>
                </a:lnTo>
                <a:lnTo>
                  <a:pt x="3019689" y="87312"/>
                </a:lnTo>
                <a:lnTo>
                  <a:pt x="3057789" y="68262"/>
                </a:lnTo>
                <a:lnTo>
                  <a:pt x="3094302" y="52387"/>
                </a:lnTo>
                <a:lnTo>
                  <a:pt x="3135577" y="36512"/>
                </a:lnTo>
                <a:lnTo>
                  <a:pt x="3181614" y="20637"/>
                </a:lnTo>
                <a:lnTo>
                  <a:pt x="3234002" y="9525"/>
                </a:lnTo>
                <a:lnTo>
                  <a:pt x="3294327" y="3175"/>
                </a:lnTo>
                <a:lnTo>
                  <a:pt x="3361002" y="0"/>
                </a:lnTo>
                <a:lnTo>
                  <a:pt x="3430852" y="3175"/>
                </a:lnTo>
                <a:lnTo>
                  <a:pt x="3491177" y="9525"/>
                </a:lnTo>
                <a:lnTo>
                  <a:pt x="3543564" y="20637"/>
                </a:lnTo>
                <a:lnTo>
                  <a:pt x="3589602" y="36512"/>
                </a:lnTo>
                <a:lnTo>
                  <a:pt x="3630877" y="52387"/>
                </a:lnTo>
                <a:lnTo>
                  <a:pt x="3667389" y="68262"/>
                </a:lnTo>
                <a:lnTo>
                  <a:pt x="3705489" y="87312"/>
                </a:lnTo>
                <a:lnTo>
                  <a:pt x="3743589" y="106362"/>
                </a:lnTo>
                <a:lnTo>
                  <a:pt x="3780102" y="125412"/>
                </a:lnTo>
                <a:lnTo>
                  <a:pt x="3821377" y="141287"/>
                </a:lnTo>
                <a:lnTo>
                  <a:pt x="3867414" y="155575"/>
                </a:lnTo>
                <a:lnTo>
                  <a:pt x="3919802" y="166687"/>
                </a:lnTo>
                <a:lnTo>
                  <a:pt x="3980127" y="174625"/>
                </a:lnTo>
                <a:lnTo>
                  <a:pt x="4048389" y="176212"/>
                </a:lnTo>
                <a:lnTo>
                  <a:pt x="4116652" y="174625"/>
                </a:lnTo>
                <a:lnTo>
                  <a:pt x="4176977" y="166687"/>
                </a:lnTo>
                <a:lnTo>
                  <a:pt x="4229364" y="155575"/>
                </a:lnTo>
                <a:lnTo>
                  <a:pt x="4275402" y="141287"/>
                </a:lnTo>
                <a:lnTo>
                  <a:pt x="4316677" y="125412"/>
                </a:lnTo>
                <a:lnTo>
                  <a:pt x="4353189" y="106362"/>
                </a:lnTo>
                <a:lnTo>
                  <a:pt x="4429389" y="68262"/>
                </a:lnTo>
                <a:lnTo>
                  <a:pt x="4465902" y="52387"/>
                </a:lnTo>
                <a:lnTo>
                  <a:pt x="4507177" y="36512"/>
                </a:lnTo>
                <a:lnTo>
                  <a:pt x="4553214" y="20637"/>
                </a:lnTo>
                <a:lnTo>
                  <a:pt x="4605602" y="9525"/>
                </a:lnTo>
                <a:lnTo>
                  <a:pt x="4665928" y="3175"/>
                </a:lnTo>
                <a:lnTo>
                  <a:pt x="4734189" y="0"/>
                </a:lnTo>
                <a:lnTo>
                  <a:pt x="4802453" y="3175"/>
                </a:lnTo>
                <a:lnTo>
                  <a:pt x="4862777" y="9525"/>
                </a:lnTo>
                <a:lnTo>
                  <a:pt x="4915165" y="20637"/>
                </a:lnTo>
                <a:lnTo>
                  <a:pt x="4961201" y="36512"/>
                </a:lnTo>
                <a:lnTo>
                  <a:pt x="5002476" y="52387"/>
                </a:lnTo>
                <a:lnTo>
                  <a:pt x="5038989" y="68262"/>
                </a:lnTo>
                <a:lnTo>
                  <a:pt x="5077089" y="87312"/>
                </a:lnTo>
                <a:lnTo>
                  <a:pt x="5115189" y="106362"/>
                </a:lnTo>
                <a:lnTo>
                  <a:pt x="5151701" y="125412"/>
                </a:lnTo>
                <a:lnTo>
                  <a:pt x="5192976" y="141287"/>
                </a:lnTo>
                <a:lnTo>
                  <a:pt x="5239014" y="155575"/>
                </a:lnTo>
                <a:lnTo>
                  <a:pt x="5291401" y="166687"/>
                </a:lnTo>
                <a:lnTo>
                  <a:pt x="5351727" y="174625"/>
                </a:lnTo>
                <a:lnTo>
                  <a:pt x="5410199" y="175985"/>
                </a:lnTo>
                <a:lnTo>
                  <a:pt x="5468671" y="174625"/>
                </a:lnTo>
                <a:lnTo>
                  <a:pt x="5528996" y="166687"/>
                </a:lnTo>
                <a:lnTo>
                  <a:pt x="5581383" y="155575"/>
                </a:lnTo>
                <a:lnTo>
                  <a:pt x="5627421" y="141287"/>
                </a:lnTo>
                <a:lnTo>
                  <a:pt x="5668696" y="125412"/>
                </a:lnTo>
                <a:lnTo>
                  <a:pt x="5705209" y="106362"/>
                </a:lnTo>
                <a:lnTo>
                  <a:pt x="5743308" y="87312"/>
                </a:lnTo>
                <a:lnTo>
                  <a:pt x="5781408" y="68262"/>
                </a:lnTo>
                <a:lnTo>
                  <a:pt x="5817921" y="52387"/>
                </a:lnTo>
                <a:lnTo>
                  <a:pt x="5859196" y="36512"/>
                </a:lnTo>
                <a:lnTo>
                  <a:pt x="5905234" y="20637"/>
                </a:lnTo>
                <a:lnTo>
                  <a:pt x="5957621" y="9525"/>
                </a:lnTo>
                <a:lnTo>
                  <a:pt x="6017947" y="3175"/>
                </a:lnTo>
                <a:lnTo>
                  <a:pt x="6086208" y="0"/>
                </a:lnTo>
                <a:lnTo>
                  <a:pt x="6095999" y="455"/>
                </a:lnTo>
                <a:lnTo>
                  <a:pt x="6105789" y="0"/>
                </a:lnTo>
                <a:lnTo>
                  <a:pt x="6174052" y="3175"/>
                </a:lnTo>
                <a:lnTo>
                  <a:pt x="6234377" y="9525"/>
                </a:lnTo>
                <a:lnTo>
                  <a:pt x="6286764" y="20637"/>
                </a:lnTo>
                <a:lnTo>
                  <a:pt x="6332802" y="36512"/>
                </a:lnTo>
                <a:lnTo>
                  <a:pt x="6374077" y="52387"/>
                </a:lnTo>
                <a:lnTo>
                  <a:pt x="6410589" y="68262"/>
                </a:lnTo>
                <a:lnTo>
                  <a:pt x="6448689" y="87312"/>
                </a:lnTo>
                <a:lnTo>
                  <a:pt x="6486789" y="106362"/>
                </a:lnTo>
                <a:lnTo>
                  <a:pt x="6523302" y="125412"/>
                </a:lnTo>
                <a:lnTo>
                  <a:pt x="6564577" y="141287"/>
                </a:lnTo>
                <a:lnTo>
                  <a:pt x="6610614" y="155575"/>
                </a:lnTo>
                <a:lnTo>
                  <a:pt x="6663002" y="166687"/>
                </a:lnTo>
                <a:lnTo>
                  <a:pt x="6723327" y="174625"/>
                </a:lnTo>
                <a:lnTo>
                  <a:pt x="6781799" y="175985"/>
                </a:lnTo>
                <a:lnTo>
                  <a:pt x="6840271" y="174625"/>
                </a:lnTo>
                <a:lnTo>
                  <a:pt x="6900596" y="166687"/>
                </a:lnTo>
                <a:lnTo>
                  <a:pt x="6952983" y="155575"/>
                </a:lnTo>
                <a:lnTo>
                  <a:pt x="6999021" y="141287"/>
                </a:lnTo>
                <a:lnTo>
                  <a:pt x="7040296" y="125412"/>
                </a:lnTo>
                <a:lnTo>
                  <a:pt x="7076808" y="106362"/>
                </a:lnTo>
                <a:lnTo>
                  <a:pt x="7114908" y="87312"/>
                </a:lnTo>
                <a:lnTo>
                  <a:pt x="7153008" y="68262"/>
                </a:lnTo>
                <a:lnTo>
                  <a:pt x="7189521" y="52387"/>
                </a:lnTo>
                <a:lnTo>
                  <a:pt x="7230796" y="36512"/>
                </a:lnTo>
                <a:lnTo>
                  <a:pt x="7276833" y="20637"/>
                </a:lnTo>
                <a:lnTo>
                  <a:pt x="7329221" y="9525"/>
                </a:lnTo>
                <a:lnTo>
                  <a:pt x="7389546" y="3175"/>
                </a:lnTo>
                <a:lnTo>
                  <a:pt x="7457808" y="0"/>
                </a:lnTo>
                <a:lnTo>
                  <a:pt x="7526071" y="3175"/>
                </a:lnTo>
                <a:lnTo>
                  <a:pt x="7586396" y="9525"/>
                </a:lnTo>
                <a:lnTo>
                  <a:pt x="7638783" y="20637"/>
                </a:lnTo>
                <a:lnTo>
                  <a:pt x="7684821" y="36512"/>
                </a:lnTo>
                <a:lnTo>
                  <a:pt x="7726096" y="52387"/>
                </a:lnTo>
                <a:lnTo>
                  <a:pt x="7762608" y="68262"/>
                </a:lnTo>
                <a:lnTo>
                  <a:pt x="7800708" y="87312"/>
                </a:lnTo>
                <a:lnTo>
                  <a:pt x="7838808" y="106362"/>
                </a:lnTo>
                <a:lnTo>
                  <a:pt x="7875321" y="125412"/>
                </a:lnTo>
                <a:lnTo>
                  <a:pt x="7916596" y="141287"/>
                </a:lnTo>
                <a:lnTo>
                  <a:pt x="7962633" y="155575"/>
                </a:lnTo>
                <a:lnTo>
                  <a:pt x="8015021" y="166687"/>
                </a:lnTo>
                <a:lnTo>
                  <a:pt x="8075346" y="174625"/>
                </a:lnTo>
                <a:lnTo>
                  <a:pt x="8143608" y="176212"/>
                </a:lnTo>
                <a:lnTo>
                  <a:pt x="8211871" y="174625"/>
                </a:lnTo>
                <a:lnTo>
                  <a:pt x="8272196" y="166687"/>
                </a:lnTo>
                <a:lnTo>
                  <a:pt x="8324583" y="155575"/>
                </a:lnTo>
                <a:lnTo>
                  <a:pt x="8370621" y="141287"/>
                </a:lnTo>
                <a:lnTo>
                  <a:pt x="8411896" y="125412"/>
                </a:lnTo>
                <a:lnTo>
                  <a:pt x="8448408" y="106362"/>
                </a:lnTo>
                <a:lnTo>
                  <a:pt x="8486508" y="87312"/>
                </a:lnTo>
                <a:lnTo>
                  <a:pt x="8524608" y="68262"/>
                </a:lnTo>
                <a:lnTo>
                  <a:pt x="8561120" y="52387"/>
                </a:lnTo>
                <a:lnTo>
                  <a:pt x="8602396" y="36512"/>
                </a:lnTo>
                <a:lnTo>
                  <a:pt x="8648432" y="20637"/>
                </a:lnTo>
                <a:lnTo>
                  <a:pt x="8700820" y="9525"/>
                </a:lnTo>
                <a:lnTo>
                  <a:pt x="8761146" y="3175"/>
                </a:lnTo>
                <a:lnTo>
                  <a:pt x="8827820" y="0"/>
                </a:lnTo>
                <a:lnTo>
                  <a:pt x="8897670" y="3175"/>
                </a:lnTo>
                <a:lnTo>
                  <a:pt x="8957996" y="9525"/>
                </a:lnTo>
                <a:lnTo>
                  <a:pt x="9010382" y="20637"/>
                </a:lnTo>
                <a:lnTo>
                  <a:pt x="9056420" y="36512"/>
                </a:lnTo>
                <a:lnTo>
                  <a:pt x="9097696" y="52387"/>
                </a:lnTo>
                <a:lnTo>
                  <a:pt x="9134208" y="68262"/>
                </a:lnTo>
                <a:lnTo>
                  <a:pt x="9172308" y="87312"/>
                </a:lnTo>
                <a:lnTo>
                  <a:pt x="9210408" y="106362"/>
                </a:lnTo>
                <a:lnTo>
                  <a:pt x="9246920" y="125412"/>
                </a:lnTo>
                <a:lnTo>
                  <a:pt x="9288196" y="141287"/>
                </a:lnTo>
                <a:lnTo>
                  <a:pt x="9334232" y="155575"/>
                </a:lnTo>
                <a:lnTo>
                  <a:pt x="9386620" y="166687"/>
                </a:lnTo>
                <a:lnTo>
                  <a:pt x="9446946" y="174625"/>
                </a:lnTo>
                <a:lnTo>
                  <a:pt x="9515208" y="176212"/>
                </a:lnTo>
                <a:lnTo>
                  <a:pt x="9583470" y="174625"/>
                </a:lnTo>
                <a:lnTo>
                  <a:pt x="9643796" y="166687"/>
                </a:lnTo>
                <a:lnTo>
                  <a:pt x="9696182" y="155575"/>
                </a:lnTo>
                <a:lnTo>
                  <a:pt x="9742220" y="141287"/>
                </a:lnTo>
                <a:lnTo>
                  <a:pt x="9783496" y="125412"/>
                </a:lnTo>
                <a:lnTo>
                  <a:pt x="9820008" y="106362"/>
                </a:lnTo>
                <a:lnTo>
                  <a:pt x="9896208" y="68262"/>
                </a:lnTo>
                <a:lnTo>
                  <a:pt x="9932720" y="52387"/>
                </a:lnTo>
                <a:lnTo>
                  <a:pt x="9973996" y="36512"/>
                </a:lnTo>
                <a:lnTo>
                  <a:pt x="10020032" y="20637"/>
                </a:lnTo>
                <a:lnTo>
                  <a:pt x="10072420" y="9525"/>
                </a:lnTo>
                <a:lnTo>
                  <a:pt x="10132746" y="3175"/>
                </a:lnTo>
                <a:lnTo>
                  <a:pt x="10201008" y="0"/>
                </a:lnTo>
                <a:lnTo>
                  <a:pt x="10269270" y="3175"/>
                </a:lnTo>
                <a:lnTo>
                  <a:pt x="10329596" y="9525"/>
                </a:lnTo>
                <a:lnTo>
                  <a:pt x="10381982" y="20637"/>
                </a:lnTo>
                <a:lnTo>
                  <a:pt x="10428020" y="36512"/>
                </a:lnTo>
                <a:lnTo>
                  <a:pt x="10469296" y="52387"/>
                </a:lnTo>
                <a:lnTo>
                  <a:pt x="10505808" y="68262"/>
                </a:lnTo>
                <a:lnTo>
                  <a:pt x="10543908" y="87312"/>
                </a:lnTo>
                <a:lnTo>
                  <a:pt x="10582008" y="106362"/>
                </a:lnTo>
                <a:lnTo>
                  <a:pt x="10618520" y="125412"/>
                </a:lnTo>
                <a:lnTo>
                  <a:pt x="10659796" y="141287"/>
                </a:lnTo>
                <a:lnTo>
                  <a:pt x="10705832" y="155575"/>
                </a:lnTo>
                <a:lnTo>
                  <a:pt x="10758220" y="166687"/>
                </a:lnTo>
                <a:lnTo>
                  <a:pt x="10818546" y="174625"/>
                </a:lnTo>
                <a:lnTo>
                  <a:pt x="10886808" y="176212"/>
                </a:lnTo>
                <a:lnTo>
                  <a:pt x="10955070" y="174625"/>
                </a:lnTo>
                <a:lnTo>
                  <a:pt x="11015396" y="166687"/>
                </a:lnTo>
                <a:lnTo>
                  <a:pt x="11067782" y="155575"/>
                </a:lnTo>
                <a:lnTo>
                  <a:pt x="11113820" y="141287"/>
                </a:lnTo>
                <a:lnTo>
                  <a:pt x="11155096" y="125412"/>
                </a:lnTo>
                <a:lnTo>
                  <a:pt x="11191608" y="106362"/>
                </a:lnTo>
                <a:lnTo>
                  <a:pt x="11229708" y="87312"/>
                </a:lnTo>
                <a:lnTo>
                  <a:pt x="11267808" y="68262"/>
                </a:lnTo>
                <a:lnTo>
                  <a:pt x="11304320" y="52387"/>
                </a:lnTo>
                <a:lnTo>
                  <a:pt x="11345596" y="36512"/>
                </a:lnTo>
                <a:lnTo>
                  <a:pt x="11391632" y="20637"/>
                </a:lnTo>
                <a:lnTo>
                  <a:pt x="11444020" y="9525"/>
                </a:lnTo>
                <a:lnTo>
                  <a:pt x="11504346" y="3175"/>
                </a:lnTo>
                <a:lnTo>
                  <a:pt x="11572608" y="0"/>
                </a:lnTo>
                <a:lnTo>
                  <a:pt x="11640870" y="3175"/>
                </a:lnTo>
                <a:lnTo>
                  <a:pt x="11701196" y="9525"/>
                </a:lnTo>
                <a:lnTo>
                  <a:pt x="11753582" y="20637"/>
                </a:lnTo>
                <a:lnTo>
                  <a:pt x="11799620" y="36512"/>
                </a:lnTo>
                <a:lnTo>
                  <a:pt x="11840896" y="52387"/>
                </a:lnTo>
                <a:lnTo>
                  <a:pt x="11877408" y="68262"/>
                </a:lnTo>
                <a:lnTo>
                  <a:pt x="11915508" y="87312"/>
                </a:lnTo>
                <a:lnTo>
                  <a:pt x="11953608" y="106362"/>
                </a:lnTo>
                <a:lnTo>
                  <a:pt x="11990120" y="125412"/>
                </a:lnTo>
                <a:lnTo>
                  <a:pt x="12031396" y="141287"/>
                </a:lnTo>
                <a:lnTo>
                  <a:pt x="12077432" y="155575"/>
                </a:lnTo>
                <a:lnTo>
                  <a:pt x="12129820" y="166688"/>
                </a:lnTo>
                <a:lnTo>
                  <a:pt x="12190146" y="174625"/>
                </a:lnTo>
                <a:lnTo>
                  <a:pt x="12192000" y="174668"/>
                </a:lnTo>
                <a:lnTo>
                  <a:pt x="12192000" y="885826"/>
                </a:lnTo>
                <a:lnTo>
                  <a:pt x="12192000" y="1787292"/>
                </a:lnTo>
                <a:lnTo>
                  <a:pt x="0" y="1787292"/>
                </a:lnTo>
                <a:lnTo>
                  <a:pt x="0" y="885826"/>
                </a:lnTo>
                <a:lnTo>
                  <a:pt x="0" y="174668"/>
                </a:lnTo>
                <a:lnTo>
                  <a:pt x="1852" y="174625"/>
                </a:lnTo>
                <a:lnTo>
                  <a:pt x="62177" y="166687"/>
                </a:lnTo>
                <a:lnTo>
                  <a:pt x="114564" y="155575"/>
                </a:lnTo>
                <a:lnTo>
                  <a:pt x="160602" y="141287"/>
                </a:lnTo>
                <a:lnTo>
                  <a:pt x="201877" y="125412"/>
                </a:lnTo>
                <a:lnTo>
                  <a:pt x="238389" y="106362"/>
                </a:lnTo>
                <a:lnTo>
                  <a:pt x="276489" y="87312"/>
                </a:lnTo>
                <a:lnTo>
                  <a:pt x="314589" y="68262"/>
                </a:lnTo>
                <a:lnTo>
                  <a:pt x="351102" y="52387"/>
                </a:lnTo>
                <a:lnTo>
                  <a:pt x="392377" y="36512"/>
                </a:lnTo>
                <a:lnTo>
                  <a:pt x="438414" y="20637"/>
                </a:lnTo>
                <a:lnTo>
                  <a:pt x="490802" y="9525"/>
                </a:lnTo>
                <a:lnTo>
                  <a:pt x="551127" y="3175"/>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Подзаголовок 5"/>
          <p:cNvSpPr>
            <a:spLocks noGrp="1"/>
          </p:cNvSpPr>
          <p:nvPr>
            <p:ph type="subTitle" idx="1"/>
          </p:nvPr>
        </p:nvSpPr>
        <p:spPr/>
        <p:txBody>
          <a:bodyPr/>
          <a:lstStyle/>
          <a:p>
            <a:r>
              <a:rPr lang="ru-RU" dirty="0" err="1" smtClean="0"/>
              <a:t>Мысал</a:t>
            </a:r>
            <a:r>
              <a:rPr lang="ru-RU" dirty="0" smtClean="0"/>
              <a:t>-</a:t>
            </a:r>
            <a:r>
              <a:rPr lang="kk-KZ" dirty="0" smtClean="0"/>
              <a:t>үлгі</a:t>
            </a:r>
            <a:endParaRPr lang="ru-RU" dirty="0"/>
          </a:p>
        </p:txBody>
      </p:sp>
    </p:spTree>
    <p:extLst>
      <p:ext uri="{BB962C8B-B14F-4D97-AF65-F5344CB8AC3E}">
        <p14:creationId xmlns:p14="http://schemas.microsoft.com/office/powerpoint/2010/main" val="16960639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47B76B6D-8802-4453-8DFF-41102867C72D}"/>
              </a:ext>
            </a:extLst>
          </p:cNvPr>
          <p:cNvSpPr>
            <a:spLocks noGrp="1"/>
          </p:cNvSpPr>
          <p:nvPr>
            <p:ph type="title"/>
          </p:nvPr>
        </p:nvSpPr>
        <p:spPr/>
        <p:txBody>
          <a:bodyPr/>
          <a:lstStyle/>
          <a:p>
            <a:pPr algn="ctr"/>
            <a:r>
              <a:rPr lang="kk-KZ" dirty="0">
                <a:latin typeface="+mn-lt"/>
              </a:rPr>
              <a:t>Мазмұны</a:t>
            </a:r>
            <a:endParaRPr lang="ru-RU" dirty="0">
              <a:latin typeface="+mn-lt"/>
            </a:endParaRPr>
          </a:p>
        </p:txBody>
      </p:sp>
      <p:sp>
        <p:nvSpPr>
          <p:cNvPr id="3" name="Объект 2">
            <a:extLst>
              <a:ext uri="{FF2B5EF4-FFF2-40B4-BE49-F238E27FC236}">
                <a16:creationId xmlns="" xmlns:a16="http://schemas.microsoft.com/office/drawing/2014/main" id="{027A5B2C-3D1C-4921-BBDE-59C93C27F2FC}"/>
              </a:ext>
            </a:extLst>
          </p:cNvPr>
          <p:cNvSpPr>
            <a:spLocks noGrp="1"/>
          </p:cNvSpPr>
          <p:nvPr>
            <p:ph idx="1"/>
          </p:nvPr>
        </p:nvSpPr>
        <p:spPr>
          <a:xfrm>
            <a:off x="1251678" y="1294229"/>
            <a:ext cx="10178322" cy="4585364"/>
          </a:xfrm>
        </p:spPr>
        <p:txBody>
          <a:bodyPr>
            <a:normAutofit/>
          </a:bodyPr>
          <a:lstStyle/>
          <a:p>
            <a:pPr marL="514350" indent="-514350">
              <a:buFont typeface="+mj-lt"/>
              <a:buAutoNum type="arabicPeriod"/>
            </a:pPr>
            <a:r>
              <a:rPr lang="kk-KZ" b="1" dirty="0">
                <a:ln w="12700" cmpd="sng">
                  <a:solidFill>
                    <a:schemeClr val="accent4"/>
                  </a:solidFill>
                  <a:prstDash val="solid"/>
                </a:ln>
                <a:solidFill>
                  <a:schemeClr val="tx1"/>
                </a:solidFill>
                <a:latin typeface="Times New Roman" panose="02020603050405020304" pitchFamily="18" charset="0"/>
                <a:cs typeface="Times New Roman" panose="02020603050405020304" pitchFamily="18" charset="0"/>
              </a:rPr>
              <a:t>Түйіндеме...........................................................................</a:t>
            </a:r>
          </a:p>
          <a:p>
            <a:pPr marL="514350" indent="-514350">
              <a:buFont typeface="+mj-lt"/>
              <a:buAutoNum type="arabicPeriod"/>
            </a:pPr>
            <a:r>
              <a:rPr lang="en-US" b="1" dirty="0">
                <a:ln w="12700" cmpd="sng">
                  <a:solidFill>
                    <a:schemeClr val="accent4"/>
                  </a:solidFill>
                  <a:prstDash val="solid"/>
                </a:ln>
                <a:solidFill>
                  <a:schemeClr val="tx1"/>
                </a:solidFill>
                <a:latin typeface="Times New Roman" panose="02020603050405020304" pitchFamily="18" charset="0"/>
                <a:cs typeface="Times New Roman" panose="02020603050405020304" pitchFamily="18" charset="0"/>
              </a:rPr>
              <a:t>SWOT- </a:t>
            </a:r>
            <a:r>
              <a:rPr lang="kk-KZ" b="1" dirty="0">
                <a:ln w="12700" cmpd="sng">
                  <a:solidFill>
                    <a:schemeClr val="accent4"/>
                  </a:solidFill>
                  <a:prstDash val="solid"/>
                </a:ln>
                <a:solidFill>
                  <a:schemeClr val="tx1"/>
                </a:solidFill>
                <a:latin typeface="Times New Roman" panose="02020603050405020304" pitchFamily="18" charset="0"/>
                <a:cs typeface="Times New Roman" panose="02020603050405020304" pitchFamily="18" charset="0"/>
              </a:rPr>
              <a:t>талдау....................................................................</a:t>
            </a:r>
          </a:p>
          <a:p>
            <a:pPr marL="514350" indent="-514350">
              <a:buFont typeface="+mj-lt"/>
              <a:buAutoNum type="arabicPeriod"/>
            </a:pPr>
            <a:r>
              <a:rPr lang="kk-KZ" b="1" dirty="0">
                <a:ln w="12700" cmpd="sng">
                  <a:solidFill>
                    <a:schemeClr val="accent4"/>
                  </a:solidFill>
                  <a:prstDash val="solid"/>
                </a:ln>
                <a:solidFill>
                  <a:schemeClr val="tx1"/>
                </a:solidFill>
                <a:latin typeface="Times New Roman" panose="02020603050405020304" pitchFamily="18" charset="0"/>
                <a:cs typeface="Times New Roman" panose="02020603050405020304" pitchFamily="18" charset="0"/>
              </a:rPr>
              <a:t>Инвестициялық жоспар....................................................</a:t>
            </a:r>
          </a:p>
          <a:p>
            <a:pPr marL="514350" indent="-514350">
              <a:buFont typeface="+mj-lt"/>
              <a:buAutoNum type="arabicPeriod"/>
            </a:pPr>
            <a:r>
              <a:rPr lang="kk-KZ" b="1" dirty="0">
                <a:ln w="12700" cmpd="sng">
                  <a:solidFill>
                    <a:schemeClr val="accent4"/>
                  </a:solidFill>
                  <a:prstDash val="solid"/>
                </a:ln>
                <a:solidFill>
                  <a:schemeClr val="tx1"/>
                </a:solidFill>
                <a:latin typeface="Times New Roman" panose="02020603050405020304" pitchFamily="18" charset="0"/>
                <a:cs typeface="Times New Roman" panose="02020603050405020304" pitchFamily="18" charset="0"/>
              </a:rPr>
              <a:t>Персоналдық жоспар.......................................................</a:t>
            </a:r>
          </a:p>
          <a:p>
            <a:pPr marL="514350" indent="-514350">
              <a:buFont typeface="+mj-lt"/>
              <a:buAutoNum type="arabicPeriod"/>
            </a:pPr>
            <a:r>
              <a:rPr lang="kk-KZ" b="1" dirty="0">
                <a:ln w="12700" cmpd="sng">
                  <a:solidFill>
                    <a:schemeClr val="accent4"/>
                  </a:solidFill>
                  <a:prstDash val="solid"/>
                </a:ln>
                <a:solidFill>
                  <a:schemeClr val="tx1"/>
                </a:solidFill>
                <a:latin typeface="Times New Roman" panose="02020603050405020304" pitchFamily="18" charset="0"/>
                <a:cs typeface="Times New Roman" panose="02020603050405020304" pitchFamily="18" charset="0"/>
              </a:rPr>
              <a:t>Қаржы жоспары................................................................</a:t>
            </a:r>
          </a:p>
          <a:p>
            <a:pPr marL="514350" indent="-514350">
              <a:buFont typeface="+mj-lt"/>
              <a:buAutoNum type="arabicPeriod"/>
            </a:pPr>
            <a:r>
              <a:rPr lang="kk-KZ" b="1" dirty="0">
                <a:ln w="12700" cmpd="sng">
                  <a:solidFill>
                    <a:schemeClr val="accent4"/>
                  </a:solidFill>
                  <a:prstDash val="solid"/>
                </a:ln>
                <a:solidFill>
                  <a:schemeClr val="tx1"/>
                </a:solidFill>
                <a:latin typeface="Times New Roman" panose="02020603050405020304" pitchFamily="18" charset="0"/>
                <a:cs typeface="Times New Roman" panose="02020603050405020304" pitchFamily="18" charset="0"/>
              </a:rPr>
              <a:t>Жобаның тиімділігі.........................................................</a:t>
            </a:r>
          </a:p>
          <a:p>
            <a:pPr marL="514350" indent="-514350">
              <a:buFont typeface="+mj-lt"/>
              <a:buAutoNum type="arabicPeriod"/>
            </a:pPr>
            <a:r>
              <a:rPr lang="kk-KZ" b="1" dirty="0">
                <a:ln w="12700" cmpd="sng">
                  <a:solidFill>
                    <a:schemeClr val="accent4"/>
                  </a:solidFill>
                  <a:prstDash val="solid"/>
                </a:ln>
                <a:solidFill>
                  <a:schemeClr val="tx1"/>
                </a:solidFill>
                <a:latin typeface="Times New Roman" panose="02020603050405020304" pitchFamily="18" charset="0"/>
                <a:cs typeface="Times New Roman" panose="02020603050405020304" pitchFamily="18" charset="0"/>
              </a:rPr>
              <a:t>Маркетингтік жоспар.....................................................</a:t>
            </a:r>
          </a:p>
          <a:p>
            <a:pPr marL="514350" indent="-514350">
              <a:buFont typeface="+mj-lt"/>
              <a:buAutoNum type="arabicPeriod"/>
            </a:pPr>
            <a:r>
              <a:rPr lang="kk-KZ" b="1" dirty="0">
                <a:ln w="12700" cmpd="sng">
                  <a:solidFill>
                    <a:schemeClr val="accent4"/>
                  </a:solidFill>
                  <a:prstDash val="solid"/>
                </a:ln>
                <a:solidFill>
                  <a:schemeClr val="tx1"/>
                </a:solidFill>
                <a:latin typeface="Times New Roman" panose="02020603050405020304" pitchFamily="18" charset="0"/>
                <a:cs typeface="Times New Roman" panose="02020603050405020304" pitchFamily="18" charset="0"/>
              </a:rPr>
              <a:t>Қаржы жоспары...............................................................</a:t>
            </a:r>
          </a:p>
          <a:p>
            <a:pPr marL="0" indent="0">
              <a:buNone/>
            </a:pPr>
            <a:endParaRPr lang="ru-RU" dirty="0"/>
          </a:p>
        </p:txBody>
      </p:sp>
    </p:spTree>
    <p:extLst>
      <p:ext uri="{BB962C8B-B14F-4D97-AF65-F5344CB8AC3E}">
        <p14:creationId xmlns:p14="http://schemas.microsoft.com/office/powerpoint/2010/main" val="16611388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2" descr="https://wallbox.ru/wallpapers/main/201333/1d9688231d9d41e.jpg">
            <a:extLst>
              <a:ext uri="{FF2B5EF4-FFF2-40B4-BE49-F238E27FC236}">
                <a16:creationId xmlns="" xmlns:a16="http://schemas.microsoft.com/office/drawing/2014/main" id="{CCFFD731-43F1-4B66-82E4-0D0B2B9B7F17}"/>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 y="0"/>
            <a:ext cx="12041945"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Заголовок 1">
            <a:extLst>
              <a:ext uri="{FF2B5EF4-FFF2-40B4-BE49-F238E27FC236}">
                <a16:creationId xmlns="" xmlns:a16="http://schemas.microsoft.com/office/drawing/2014/main" id="{6B8B2864-4F4C-4509-901A-A066E4D25400}"/>
              </a:ext>
            </a:extLst>
          </p:cNvPr>
          <p:cNvSpPr>
            <a:spLocks noGrp="1"/>
          </p:cNvSpPr>
          <p:nvPr>
            <p:ph type="title"/>
          </p:nvPr>
        </p:nvSpPr>
        <p:spPr>
          <a:xfrm>
            <a:off x="1265746" y="548639"/>
            <a:ext cx="3778094" cy="5237465"/>
          </a:xfrm>
        </p:spPr>
        <p:txBody>
          <a:bodyPr anchor="ctr">
            <a:normAutofit/>
          </a:bodyPr>
          <a:lstStyle/>
          <a:p>
            <a:r>
              <a:rPr lang="kk-KZ" sz="3600" b="1" dirty="0">
                <a:solidFill>
                  <a:schemeClr val="bg1"/>
                </a:solidFill>
                <a:latin typeface="Times New Roman" panose="02020603050405020304" pitchFamily="18" charset="0"/>
                <a:cs typeface="Times New Roman" panose="02020603050405020304" pitchFamily="18" charset="0"/>
              </a:rPr>
              <a:t>Түйіндеме</a:t>
            </a:r>
            <a:endParaRPr lang="ru-RU" sz="3600" b="1" dirty="0">
              <a:solidFill>
                <a:schemeClr val="bg1"/>
              </a:solidFill>
              <a:latin typeface="Times New Roman" panose="02020603050405020304" pitchFamily="18" charset="0"/>
              <a:cs typeface="Times New Roman" panose="02020603050405020304" pitchFamily="18" charset="0"/>
            </a:endParaRPr>
          </a:p>
        </p:txBody>
      </p:sp>
      <p:graphicFrame>
        <p:nvGraphicFramePr>
          <p:cNvPr id="4" name="Объект 3">
            <a:extLst>
              <a:ext uri="{FF2B5EF4-FFF2-40B4-BE49-F238E27FC236}">
                <a16:creationId xmlns="" xmlns:a16="http://schemas.microsoft.com/office/drawing/2014/main" id="{196CB098-0667-40DB-A31C-ABF8221D97B0}"/>
              </a:ext>
            </a:extLst>
          </p:cNvPr>
          <p:cNvGraphicFramePr>
            <a:graphicFrameLocks noGrp="1"/>
          </p:cNvGraphicFramePr>
          <p:nvPr>
            <p:ph idx="1"/>
            <p:extLst>
              <p:ext uri="{D42A27DB-BD31-4B8C-83A1-F6EECF244321}">
                <p14:modId xmlns:p14="http://schemas.microsoft.com/office/powerpoint/2010/main" val="1708491216"/>
              </p:ext>
            </p:extLst>
          </p:nvPr>
        </p:nvGraphicFramePr>
        <p:xfrm>
          <a:off x="5043840" y="298004"/>
          <a:ext cx="6236216" cy="6101907"/>
        </p:xfrm>
        <a:graphic>
          <a:graphicData uri="http://schemas.openxmlformats.org/drawingml/2006/table">
            <a:tbl>
              <a:tblPr firstRow="1" firstCol="1" lastRow="1" lastCol="1" bandRow="1" bandCol="1">
                <a:tableStyleId>{306799F8-075E-4A3A-A7F6-7FBC6576F1A4}</a:tableStyleId>
              </a:tblPr>
              <a:tblGrid>
                <a:gridCol w="3262695">
                  <a:extLst>
                    <a:ext uri="{9D8B030D-6E8A-4147-A177-3AD203B41FA5}">
                      <a16:colId xmlns="" xmlns:a16="http://schemas.microsoft.com/office/drawing/2014/main" val="2197123997"/>
                    </a:ext>
                  </a:extLst>
                </a:gridCol>
                <a:gridCol w="2973521">
                  <a:extLst>
                    <a:ext uri="{9D8B030D-6E8A-4147-A177-3AD203B41FA5}">
                      <a16:colId xmlns="" xmlns:a16="http://schemas.microsoft.com/office/drawing/2014/main" val="1067231365"/>
                    </a:ext>
                  </a:extLst>
                </a:gridCol>
              </a:tblGrid>
              <a:tr h="939462">
                <a:tc>
                  <a:txBody>
                    <a:bodyPr/>
                    <a:lstStyle/>
                    <a:p>
                      <a:pPr>
                        <a:spcBef>
                          <a:spcPts val="600"/>
                        </a:spcBef>
                        <a:spcAft>
                          <a:spcPts val="600"/>
                        </a:spcAft>
                      </a:pPr>
                      <a:r>
                        <a:rPr lang="kk-KZ" sz="2400" dirty="0">
                          <a:effectLst/>
                        </a:rPr>
                        <a:t>Жоспар</a:t>
                      </a:r>
                      <a:r>
                        <a:rPr lang="kk-KZ" sz="2400" baseline="0" dirty="0">
                          <a:effectLst/>
                        </a:rPr>
                        <a:t> атауы</a:t>
                      </a:r>
                      <a:endParaRPr lang="ru-RU" sz="2400" dirty="0">
                        <a:effectLst/>
                        <a:latin typeface="Times New Roman"/>
                        <a:ea typeface="Times New Roman"/>
                      </a:endParaRPr>
                    </a:p>
                  </a:txBody>
                  <a:tcPr marL="67163" marR="67163" marT="0" marB="0" anchor="ctr"/>
                </a:tc>
                <a:tc>
                  <a:txBody>
                    <a:bodyPr/>
                    <a:lstStyle/>
                    <a:p>
                      <a:pPr algn="just">
                        <a:spcBef>
                          <a:spcPts val="600"/>
                        </a:spcBef>
                        <a:spcAft>
                          <a:spcPts val="600"/>
                        </a:spcAft>
                      </a:pPr>
                      <a:r>
                        <a:rPr lang="ru-RU" sz="2000" dirty="0">
                          <a:effectLst/>
                        </a:rPr>
                        <a:t> </a:t>
                      </a:r>
                    </a:p>
                    <a:p>
                      <a:pPr algn="just">
                        <a:spcBef>
                          <a:spcPts val="600"/>
                        </a:spcBef>
                        <a:spcAft>
                          <a:spcPts val="600"/>
                        </a:spcAft>
                      </a:pPr>
                      <a:r>
                        <a:rPr lang="ru-RU" sz="2000" dirty="0">
                          <a:effectLst/>
                        </a:rPr>
                        <a:t>«Алиса в стране чудес» </a:t>
                      </a:r>
                      <a:r>
                        <a:rPr lang="ru-RU" sz="2000" dirty="0" err="1">
                          <a:effectLst/>
                        </a:rPr>
                        <a:t>мейрамханасы</a:t>
                      </a:r>
                      <a:endParaRPr lang="ru-RU" sz="2000" dirty="0">
                        <a:effectLst/>
                        <a:latin typeface="Times New Roman" panose="02020603050405020304" pitchFamily="18" charset="0"/>
                        <a:ea typeface="Times New Roman"/>
                        <a:cs typeface="Times New Roman" panose="02020603050405020304" pitchFamily="18" charset="0"/>
                      </a:endParaRPr>
                    </a:p>
                  </a:txBody>
                  <a:tcPr marL="67163" marR="67163" marT="0" marB="0"/>
                </a:tc>
                <a:extLst>
                  <a:ext uri="{0D108BD9-81ED-4DB2-BD59-A6C34878D82A}">
                    <a16:rowId xmlns="" xmlns:a16="http://schemas.microsoft.com/office/drawing/2014/main" val="1293654880"/>
                  </a:ext>
                </a:extLst>
              </a:tr>
              <a:tr h="671044">
                <a:tc>
                  <a:txBody>
                    <a:bodyPr/>
                    <a:lstStyle/>
                    <a:p>
                      <a:pPr>
                        <a:spcBef>
                          <a:spcPts val="600"/>
                        </a:spcBef>
                        <a:spcAft>
                          <a:spcPts val="600"/>
                        </a:spcAft>
                      </a:pPr>
                      <a:r>
                        <a:rPr lang="kk-KZ" sz="2400" dirty="0">
                          <a:effectLst/>
                        </a:rPr>
                        <a:t>Жоспарды</a:t>
                      </a:r>
                      <a:r>
                        <a:rPr lang="kk-KZ" sz="2400" baseline="0" dirty="0">
                          <a:effectLst/>
                        </a:rPr>
                        <a:t> әзірлеуші</a:t>
                      </a:r>
                      <a:endParaRPr lang="ru-RU" sz="2400" dirty="0">
                        <a:effectLst/>
                        <a:latin typeface="Times New Roman"/>
                        <a:ea typeface="Times New Roman"/>
                      </a:endParaRPr>
                    </a:p>
                  </a:txBody>
                  <a:tcPr marL="67163" marR="67163" marT="0" marB="0" anchor="ctr"/>
                </a:tc>
                <a:tc>
                  <a:txBody>
                    <a:bodyPr/>
                    <a:lstStyle/>
                    <a:p>
                      <a:pPr algn="just">
                        <a:spcBef>
                          <a:spcPts val="600"/>
                        </a:spcBef>
                        <a:spcAft>
                          <a:spcPts val="600"/>
                        </a:spcAft>
                      </a:pPr>
                      <a:r>
                        <a:rPr lang="ru-RU" sz="2000" dirty="0">
                          <a:effectLst/>
                        </a:rPr>
                        <a:t> </a:t>
                      </a:r>
                    </a:p>
                    <a:p>
                      <a:pPr algn="just">
                        <a:spcBef>
                          <a:spcPts val="600"/>
                        </a:spcBef>
                        <a:spcAft>
                          <a:spcPts val="600"/>
                        </a:spcAft>
                      </a:pPr>
                      <a:r>
                        <a:rPr lang="kk-KZ" sz="2000" dirty="0">
                          <a:effectLst/>
                        </a:rPr>
                        <a:t>Бауыржанова І.Б.</a:t>
                      </a:r>
                      <a:endParaRPr lang="ru-RU" sz="2000" dirty="0">
                        <a:effectLst/>
                        <a:latin typeface="Times New Roman" panose="02020603050405020304" pitchFamily="18" charset="0"/>
                        <a:ea typeface="Times New Roman"/>
                        <a:cs typeface="Times New Roman" panose="02020603050405020304" pitchFamily="18" charset="0"/>
                      </a:endParaRPr>
                    </a:p>
                  </a:txBody>
                  <a:tcPr marL="67163" marR="67163" marT="0" marB="0"/>
                </a:tc>
                <a:extLst>
                  <a:ext uri="{0D108BD9-81ED-4DB2-BD59-A6C34878D82A}">
                    <a16:rowId xmlns="" xmlns:a16="http://schemas.microsoft.com/office/drawing/2014/main" val="1812483308"/>
                  </a:ext>
                </a:extLst>
              </a:tr>
              <a:tr h="1073671">
                <a:tc>
                  <a:txBody>
                    <a:bodyPr/>
                    <a:lstStyle/>
                    <a:p>
                      <a:pPr>
                        <a:spcBef>
                          <a:spcPts val="600"/>
                        </a:spcBef>
                        <a:spcAft>
                          <a:spcPts val="600"/>
                        </a:spcAft>
                      </a:pPr>
                      <a:r>
                        <a:rPr lang="ru-RU" sz="1800" dirty="0">
                          <a:effectLst/>
                        </a:rPr>
                        <a:t> </a:t>
                      </a:r>
                      <a:r>
                        <a:rPr lang="ru-RU" sz="2400" dirty="0" err="1">
                          <a:effectLst/>
                        </a:rPr>
                        <a:t>Жоспардың</a:t>
                      </a:r>
                      <a:r>
                        <a:rPr lang="ru-RU" sz="2400" baseline="0" dirty="0">
                          <a:effectLst/>
                        </a:rPr>
                        <a:t> </a:t>
                      </a:r>
                      <a:r>
                        <a:rPr lang="ru-RU" sz="2400" baseline="0" dirty="0" err="1">
                          <a:effectLst/>
                        </a:rPr>
                        <a:t>іске</a:t>
                      </a:r>
                      <a:r>
                        <a:rPr lang="ru-RU" sz="2400" baseline="0" dirty="0">
                          <a:effectLst/>
                        </a:rPr>
                        <a:t> асу </a:t>
                      </a:r>
                      <a:r>
                        <a:rPr lang="ru-RU" sz="2400" baseline="0" dirty="0" err="1">
                          <a:effectLst/>
                        </a:rPr>
                        <a:t>мерзімі</a:t>
                      </a:r>
                      <a:endParaRPr lang="ru-RU" sz="2400" dirty="0">
                        <a:effectLst/>
                        <a:latin typeface="Times New Roman" panose="02020603050405020304" pitchFamily="18" charset="0"/>
                        <a:cs typeface="Times New Roman" panose="02020603050405020304" pitchFamily="18" charset="0"/>
                      </a:endParaRPr>
                    </a:p>
                  </a:txBody>
                  <a:tcPr marL="67163" marR="67163" marT="0" marB="0"/>
                </a:tc>
                <a:tc>
                  <a:txBody>
                    <a:bodyPr/>
                    <a:lstStyle/>
                    <a:p>
                      <a:pPr algn="just">
                        <a:spcBef>
                          <a:spcPts val="600"/>
                        </a:spcBef>
                        <a:spcAft>
                          <a:spcPts val="600"/>
                        </a:spcAft>
                      </a:pPr>
                      <a:r>
                        <a:rPr lang="ru-RU" sz="2000" dirty="0">
                          <a:effectLst/>
                        </a:rPr>
                        <a:t> </a:t>
                      </a:r>
                    </a:p>
                    <a:p>
                      <a:pPr algn="just">
                        <a:spcBef>
                          <a:spcPts val="600"/>
                        </a:spcBef>
                        <a:spcAft>
                          <a:spcPts val="600"/>
                        </a:spcAft>
                      </a:pPr>
                      <a:r>
                        <a:rPr lang="ru-RU" sz="2000" dirty="0">
                          <a:effectLst/>
                        </a:rPr>
                        <a:t>6 ай</a:t>
                      </a:r>
                    </a:p>
                    <a:p>
                      <a:pPr algn="just">
                        <a:spcBef>
                          <a:spcPts val="600"/>
                        </a:spcBef>
                        <a:spcAft>
                          <a:spcPts val="600"/>
                        </a:spcAft>
                      </a:pPr>
                      <a:r>
                        <a:rPr lang="ru-RU" sz="2000" dirty="0">
                          <a:effectLst/>
                        </a:rPr>
                        <a:t> </a:t>
                      </a:r>
                      <a:endParaRPr lang="ru-RU" sz="2000" dirty="0">
                        <a:effectLst/>
                        <a:latin typeface="Times New Roman" panose="02020603050405020304" pitchFamily="18" charset="0"/>
                        <a:ea typeface="Times New Roman"/>
                        <a:cs typeface="Times New Roman" panose="02020603050405020304" pitchFamily="18" charset="0"/>
                      </a:endParaRPr>
                    </a:p>
                  </a:txBody>
                  <a:tcPr marL="67163" marR="67163" marT="0" marB="0"/>
                </a:tc>
                <a:extLst>
                  <a:ext uri="{0D108BD9-81ED-4DB2-BD59-A6C34878D82A}">
                    <a16:rowId xmlns="" xmlns:a16="http://schemas.microsoft.com/office/drawing/2014/main" val="1107200894"/>
                  </a:ext>
                </a:extLst>
              </a:tr>
              <a:tr h="834495">
                <a:tc>
                  <a:txBody>
                    <a:bodyPr/>
                    <a:lstStyle/>
                    <a:p>
                      <a:pPr>
                        <a:spcBef>
                          <a:spcPts val="600"/>
                        </a:spcBef>
                        <a:spcAft>
                          <a:spcPts val="600"/>
                        </a:spcAft>
                      </a:pPr>
                      <a:r>
                        <a:rPr lang="ru-RU" sz="2400" dirty="0" err="1">
                          <a:effectLst/>
                        </a:rPr>
                        <a:t>Қаражат</a:t>
                      </a:r>
                      <a:endParaRPr lang="ru-RU" sz="2400" dirty="0">
                        <a:effectLst/>
                        <a:latin typeface="Times New Roman" panose="02020603050405020304" pitchFamily="18" charset="0"/>
                        <a:cs typeface="Times New Roman" panose="02020603050405020304" pitchFamily="18" charset="0"/>
                      </a:endParaRPr>
                    </a:p>
                  </a:txBody>
                  <a:tcPr marL="67163" marR="67163" marT="0" marB="0" anchor="ctr"/>
                </a:tc>
                <a:tc>
                  <a:txBody>
                    <a:bodyPr/>
                    <a:lstStyle/>
                    <a:p>
                      <a:pPr marL="0" marR="0" lvl="0" indent="0" algn="just" defTabSz="914400" rtl="0" eaLnBrk="1" fontAlgn="auto" latinLnBrk="0" hangingPunct="1">
                        <a:lnSpc>
                          <a:spcPct val="100000"/>
                        </a:lnSpc>
                        <a:spcBef>
                          <a:spcPts val="600"/>
                        </a:spcBef>
                        <a:spcAft>
                          <a:spcPts val="600"/>
                        </a:spcAft>
                        <a:buClrTx/>
                        <a:buSzTx/>
                        <a:buFontTx/>
                        <a:buNone/>
                        <a:tabLst/>
                        <a:defRPr/>
                      </a:pPr>
                      <a:r>
                        <a:rPr lang="ru-RU" sz="2000" dirty="0">
                          <a:effectLst/>
                        </a:rPr>
                        <a:t>11205 000 </a:t>
                      </a:r>
                      <a:r>
                        <a:rPr lang="ru-RU" sz="2000" dirty="0" err="1">
                          <a:effectLst/>
                        </a:rPr>
                        <a:t>теңге</a:t>
                      </a:r>
                      <a:endParaRPr lang="ru-RU" sz="2000" dirty="0">
                        <a:effectLst/>
                      </a:endParaRPr>
                    </a:p>
                    <a:p>
                      <a:pPr algn="just">
                        <a:spcBef>
                          <a:spcPts val="600"/>
                        </a:spcBef>
                        <a:spcAft>
                          <a:spcPts val="600"/>
                        </a:spcAft>
                      </a:pPr>
                      <a:endParaRPr lang="ru-RU" sz="2000" dirty="0">
                        <a:effectLst/>
                        <a:latin typeface="Times New Roman" panose="02020603050405020304" pitchFamily="18" charset="0"/>
                        <a:cs typeface="Times New Roman" panose="02020603050405020304" pitchFamily="18" charset="0"/>
                      </a:endParaRPr>
                    </a:p>
                  </a:txBody>
                  <a:tcPr marL="67163" marR="67163" marT="0" marB="0"/>
                </a:tc>
                <a:extLst>
                  <a:ext uri="{0D108BD9-81ED-4DB2-BD59-A6C34878D82A}">
                    <a16:rowId xmlns="" xmlns:a16="http://schemas.microsoft.com/office/drawing/2014/main" val="1877072918"/>
                  </a:ext>
                </a:extLst>
              </a:tr>
              <a:tr h="1422614">
                <a:tc>
                  <a:txBody>
                    <a:bodyPr/>
                    <a:lstStyle/>
                    <a:p>
                      <a:pPr marL="0" marR="0" lvl="0" indent="0" algn="l" defTabSz="914400" rtl="0" eaLnBrk="1" fontAlgn="auto" latinLnBrk="0" hangingPunct="1">
                        <a:lnSpc>
                          <a:spcPct val="100000"/>
                        </a:lnSpc>
                        <a:spcBef>
                          <a:spcPts val="600"/>
                        </a:spcBef>
                        <a:spcAft>
                          <a:spcPts val="600"/>
                        </a:spcAft>
                        <a:buClrTx/>
                        <a:buSzTx/>
                        <a:buFontTx/>
                        <a:buNone/>
                        <a:tabLst/>
                        <a:defRPr/>
                      </a:pPr>
                      <a:r>
                        <a:rPr lang="ru-RU" sz="1800" dirty="0">
                          <a:effectLst/>
                        </a:rPr>
                        <a:t>  </a:t>
                      </a:r>
                      <a:r>
                        <a:rPr lang="ru-RU" sz="2400" dirty="0" err="1">
                          <a:effectLst/>
                        </a:rPr>
                        <a:t>Салынған</a:t>
                      </a:r>
                      <a:r>
                        <a:rPr lang="ru-RU" sz="2400" baseline="0" dirty="0">
                          <a:effectLst/>
                        </a:rPr>
                        <a:t> </a:t>
                      </a:r>
                      <a:r>
                        <a:rPr lang="ru-RU" sz="2400" baseline="0" dirty="0" err="1">
                          <a:effectLst/>
                        </a:rPr>
                        <a:t>қаражаттың</a:t>
                      </a:r>
                      <a:r>
                        <a:rPr lang="ru-RU" sz="2400" baseline="0" dirty="0">
                          <a:effectLst/>
                        </a:rPr>
                        <a:t>  </a:t>
                      </a:r>
                      <a:r>
                        <a:rPr lang="ru-RU" sz="2400" baseline="0" dirty="0" err="1">
                          <a:effectLst/>
                        </a:rPr>
                        <a:t>өтелу</a:t>
                      </a:r>
                      <a:r>
                        <a:rPr lang="ru-RU" sz="2400" baseline="0" dirty="0">
                          <a:effectLst/>
                        </a:rPr>
                        <a:t> </a:t>
                      </a:r>
                      <a:r>
                        <a:rPr lang="ru-RU" sz="2400" baseline="0" dirty="0" err="1">
                          <a:effectLst/>
                        </a:rPr>
                        <a:t>мерзімі</a:t>
                      </a:r>
                      <a:endParaRPr lang="ru-RU" sz="2400" dirty="0">
                        <a:effectLst/>
                      </a:endParaRPr>
                    </a:p>
                    <a:p>
                      <a:pPr>
                        <a:spcBef>
                          <a:spcPts val="600"/>
                        </a:spcBef>
                        <a:spcAft>
                          <a:spcPts val="600"/>
                        </a:spcAft>
                      </a:pPr>
                      <a:endParaRPr lang="ru-RU" sz="2400" dirty="0">
                        <a:effectLst/>
                        <a:latin typeface="Times New Roman" panose="02020603050405020304" pitchFamily="18" charset="0"/>
                        <a:cs typeface="Times New Roman" panose="02020603050405020304" pitchFamily="18" charset="0"/>
                      </a:endParaRPr>
                    </a:p>
                  </a:txBody>
                  <a:tcPr marL="67163" marR="67163" marT="0" marB="0"/>
                </a:tc>
                <a:tc>
                  <a:txBody>
                    <a:bodyPr/>
                    <a:lstStyle/>
                    <a:p>
                      <a:pPr marL="0" marR="0" lvl="0" indent="0" algn="just" defTabSz="914400" rtl="0" eaLnBrk="1" fontAlgn="auto" latinLnBrk="0" hangingPunct="1">
                        <a:lnSpc>
                          <a:spcPct val="100000"/>
                        </a:lnSpc>
                        <a:spcBef>
                          <a:spcPts val="600"/>
                        </a:spcBef>
                        <a:spcAft>
                          <a:spcPts val="600"/>
                        </a:spcAft>
                        <a:buClrTx/>
                        <a:buSzTx/>
                        <a:buFontTx/>
                        <a:buNone/>
                        <a:tabLst/>
                        <a:defRPr/>
                      </a:pPr>
                      <a:r>
                        <a:rPr lang="ru-RU" sz="2000" dirty="0">
                          <a:effectLst/>
                        </a:rPr>
                        <a:t>3 </a:t>
                      </a:r>
                      <a:r>
                        <a:rPr lang="ru-RU" sz="2000" dirty="0" err="1">
                          <a:effectLst/>
                        </a:rPr>
                        <a:t>жыл</a:t>
                      </a:r>
                      <a:endParaRPr lang="ru-RU" sz="2000" dirty="0">
                        <a:effectLst/>
                      </a:endParaRPr>
                    </a:p>
                    <a:p>
                      <a:pPr algn="just">
                        <a:spcBef>
                          <a:spcPts val="600"/>
                        </a:spcBef>
                        <a:spcAft>
                          <a:spcPts val="600"/>
                        </a:spcAft>
                      </a:pPr>
                      <a:endParaRPr lang="ru-RU" sz="2000" dirty="0">
                        <a:effectLst/>
                        <a:latin typeface="Times New Roman" panose="02020603050405020304" pitchFamily="18" charset="0"/>
                        <a:cs typeface="Times New Roman" panose="02020603050405020304" pitchFamily="18" charset="0"/>
                      </a:endParaRPr>
                    </a:p>
                  </a:txBody>
                  <a:tcPr marL="67163" marR="67163" marT="0" marB="0"/>
                </a:tc>
                <a:extLst>
                  <a:ext uri="{0D108BD9-81ED-4DB2-BD59-A6C34878D82A}">
                    <a16:rowId xmlns="" xmlns:a16="http://schemas.microsoft.com/office/drawing/2014/main" val="1028417226"/>
                  </a:ext>
                </a:extLst>
              </a:tr>
              <a:tr h="603972">
                <a:tc>
                  <a:txBody>
                    <a:bodyPr/>
                    <a:lstStyle/>
                    <a:p>
                      <a:pPr>
                        <a:spcBef>
                          <a:spcPts val="600"/>
                        </a:spcBef>
                        <a:spcAft>
                          <a:spcPts val="600"/>
                        </a:spcAft>
                      </a:pPr>
                      <a:endParaRPr lang="ru-RU" sz="2400" dirty="0">
                        <a:effectLst/>
                        <a:latin typeface="Times New Roman" panose="02020603050405020304" pitchFamily="18" charset="0"/>
                        <a:cs typeface="Times New Roman" panose="02020603050405020304" pitchFamily="18" charset="0"/>
                      </a:endParaRPr>
                    </a:p>
                  </a:txBody>
                  <a:tcPr marL="67163" marR="67163" marT="0" marB="0"/>
                </a:tc>
                <a:tc>
                  <a:txBody>
                    <a:bodyPr/>
                    <a:lstStyle/>
                    <a:p>
                      <a:pPr algn="just">
                        <a:spcBef>
                          <a:spcPts val="600"/>
                        </a:spcBef>
                        <a:spcAft>
                          <a:spcPts val="600"/>
                        </a:spcAft>
                      </a:pPr>
                      <a:r>
                        <a:rPr lang="ru-RU" sz="2000" dirty="0">
                          <a:effectLst/>
                        </a:rPr>
                        <a:t> </a:t>
                      </a:r>
                      <a:endParaRPr lang="ru-RU" sz="2000" dirty="0">
                        <a:effectLst/>
                        <a:latin typeface="Times New Roman" panose="02020603050405020304" pitchFamily="18" charset="0"/>
                        <a:cs typeface="Times New Roman" panose="02020603050405020304" pitchFamily="18" charset="0"/>
                      </a:endParaRPr>
                    </a:p>
                  </a:txBody>
                  <a:tcPr marL="67163" marR="67163" marT="0" marB="0"/>
                </a:tc>
                <a:extLst>
                  <a:ext uri="{0D108BD9-81ED-4DB2-BD59-A6C34878D82A}">
                    <a16:rowId xmlns="" xmlns:a16="http://schemas.microsoft.com/office/drawing/2014/main" val="3749837346"/>
                  </a:ext>
                </a:extLst>
              </a:tr>
            </a:tbl>
          </a:graphicData>
        </a:graphic>
      </p:graphicFrame>
    </p:spTree>
    <p:extLst>
      <p:ext uri="{BB962C8B-B14F-4D97-AF65-F5344CB8AC3E}">
        <p14:creationId xmlns:p14="http://schemas.microsoft.com/office/powerpoint/2010/main" val="34373075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3" name="Рисунок 2">
            <a:extLst>
              <a:ext uri="{FF2B5EF4-FFF2-40B4-BE49-F238E27FC236}">
                <a16:creationId xmlns="" xmlns:a16="http://schemas.microsoft.com/office/drawing/2014/main" id="{A5435C65-6B24-433F-A32B-EAD13B7CA72F}"/>
              </a:ext>
            </a:extLst>
          </p:cNvPr>
          <p:cNvPicPr>
            <a:picLocks noChangeAspect="1"/>
          </p:cNvPicPr>
          <p:nvPr/>
        </p:nvPicPr>
        <p:blipFill rotWithShape="1">
          <a:blip r:embed="rId2" cstate="print"/>
          <a:srcRect l="14744" r="13952"/>
          <a:stretch/>
        </p:blipFill>
        <p:spPr>
          <a:xfrm>
            <a:off x="7338646" y="10"/>
            <a:ext cx="4853354" cy="6857990"/>
          </a:xfrm>
          <a:prstGeom prst="rect">
            <a:avLst/>
          </a:prstGeom>
        </p:spPr>
      </p:pic>
      <p:sp>
        <p:nvSpPr>
          <p:cNvPr id="23" name="Freeform 10">
            <a:extLst>
              <a:ext uri="{FF2B5EF4-FFF2-40B4-BE49-F238E27FC236}">
                <a16:creationId xmlns="" xmlns:a16="http://schemas.microsoft.com/office/drawing/2014/main" id="{E1CE536E-134A-4A35-900B-30F927D5B525}"/>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bwMode="ltGray">
          <a:xfrm>
            <a:off x="0" y="0"/>
            <a:ext cx="7569200" cy="6858000"/>
          </a:xfrm>
          <a:custGeom>
            <a:avLst/>
            <a:gdLst>
              <a:gd name="connsiteX0" fmla="*/ 0 w 7569200"/>
              <a:gd name="connsiteY0" fmla="*/ 0 h 6858000"/>
              <a:gd name="connsiteX1" fmla="*/ 7389812 w 7569200"/>
              <a:gd name="connsiteY1" fmla="*/ 0 h 6858000"/>
              <a:gd name="connsiteX2" fmla="*/ 7394575 w 7569200"/>
              <a:gd name="connsiteY2" fmla="*/ 66675 h 6858000"/>
              <a:gd name="connsiteX3" fmla="*/ 7402512 w 7569200"/>
              <a:gd name="connsiteY3" fmla="*/ 122237 h 6858000"/>
              <a:gd name="connsiteX4" fmla="*/ 7412037 w 7569200"/>
              <a:gd name="connsiteY4" fmla="*/ 174625 h 6858000"/>
              <a:gd name="connsiteX5" fmla="*/ 7427912 w 7569200"/>
              <a:gd name="connsiteY5" fmla="*/ 217487 h 6858000"/>
              <a:gd name="connsiteX6" fmla="*/ 7443787 w 7569200"/>
              <a:gd name="connsiteY6" fmla="*/ 260350 h 6858000"/>
              <a:gd name="connsiteX7" fmla="*/ 7462837 w 7569200"/>
              <a:gd name="connsiteY7" fmla="*/ 296862 h 6858000"/>
              <a:gd name="connsiteX8" fmla="*/ 7481887 w 7569200"/>
              <a:gd name="connsiteY8" fmla="*/ 334962 h 6858000"/>
              <a:gd name="connsiteX9" fmla="*/ 7499350 w 7569200"/>
              <a:gd name="connsiteY9" fmla="*/ 369887 h 6858000"/>
              <a:gd name="connsiteX10" fmla="*/ 7516812 w 7569200"/>
              <a:gd name="connsiteY10" fmla="*/ 409575 h 6858000"/>
              <a:gd name="connsiteX11" fmla="*/ 7532687 w 7569200"/>
              <a:gd name="connsiteY11" fmla="*/ 450850 h 6858000"/>
              <a:gd name="connsiteX12" fmla="*/ 7546975 w 7569200"/>
              <a:gd name="connsiteY12" fmla="*/ 496887 h 6858000"/>
              <a:gd name="connsiteX13" fmla="*/ 7558087 w 7569200"/>
              <a:gd name="connsiteY13" fmla="*/ 546100 h 6858000"/>
              <a:gd name="connsiteX14" fmla="*/ 7566025 w 7569200"/>
              <a:gd name="connsiteY14" fmla="*/ 606425 h 6858000"/>
              <a:gd name="connsiteX15" fmla="*/ 7569200 w 7569200"/>
              <a:gd name="connsiteY15" fmla="*/ 673100 h 6858000"/>
              <a:gd name="connsiteX16" fmla="*/ 7566025 w 7569200"/>
              <a:gd name="connsiteY16" fmla="*/ 744537 h 6858000"/>
              <a:gd name="connsiteX17" fmla="*/ 7558087 w 7569200"/>
              <a:gd name="connsiteY17" fmla="*/ 801687 h 6858000"/>
              <a:gd name="connsiteX18" fmla="*/ 7546975 w 7569200"/>
              <a:gd name="connsiteY18" fmla="*/ 854075 h 6858000"/>
              <a:gd name="connsiteX19" fmla="*/ 7532687 w 7569200"/>
              <a:gd name="connsiteY19" fmla="*/ 901700 h 6858000"/>
              <a:gd name="connsiteX20" fmla="*/ 7516812 w 7569200"/>
              <a:gd name="connsiteY20" fmla="*/ 942975 h 6858000"/>
              <a:gd name="connsiteX21" fmla="*/ 7497762 w 7569200"/>
              <a:gd name="connsiteY21" fmla="*/ 981075 h 6858000"/>
              <a:gd name="connsiteX22" fmla="*/ 7478712 w 7569200"/>
              <a:gd name="connsiteY22" fmla="*/ 1017587 h 6858000"/>
              <a:gd name="connsiteX23" fmla="*/ 7459662 w 7569200"/>
              <a:gd name="connsiteY23" fmla="*/ 1055687 h 6858000"/>
              <a:gd name="connsiteX24" fmla="*/ 7442200 w 7569200"/>
              <a:gd name="connsiteY24" fmla="*/ 1095375 h 6858000"/>
              <a:gd name="connsiteX25" fmla="*/ 7424737 w 7569200"/>
              <a:gd name="connsiteY25" fmla="*/ 1136650 h 6858000"/>
              <a:gd name="connsiteX26" fmla="*/ 7410450 w 7569200"/>
              <a:gd name="connsiteY26" fmla="*/ 1182687 h 6858000"/>
              <a:gd name="connsiteX27" fmla="*/ 7400925 w 7569200"/>
              <a:gd name="connsiteY27" fmla="*/ 1235075 h 6858000"/>
              <a:gd name="connsiteX28" fmla="*/ 7391400 w 7569200"/>
              <a:gd name="connsiteY28" fmla="*/ 1295400 h 6858000"/>
              <a:gd name="connsiteX29" fmla="*/ 7389812 w 7569200"/>
              <a:gd name="connsiteY29" fmla="*/ 1363662 h 6858000"/>
              <a:gd name="connsiteX30" fmla="*/ 7391400 w 7569200"/>
              <a:gd name="connsiteY30" fmla="*/ 1431925 h 6858000"/>
              <a:gd name="connsiteX31" fmla="*/ 7400925 w 7569200"/>
              <a:gd name="connsiteY31" fmla="*/ 1492250 h 6858000"/>
              <a:gd name="connsiteX32" fmla="*/ 7410450 w 7569200"/>
              <a:gd name="connsiteY32" fmla="*/ 1544637 h 6858000"/>
              <a:gd name="connsiteX33" fmla="*/ 7424737 w 7569200"/>
              <a:gd name="connsiteY33" fmla="*/ 1589087 h 6858000"/>
              <a:gd name="connsiteX34" fmla="*/ 7442200 w 7569200"/>
              <a:gd name="connsiteY34" fmla="*/ 1631950 h 6858000"/>
              <a:gd name="connsiteX35" fmla="*/ 7459662 w 7569200"/>
              <a:gd name="connsiteY35" fmla="*/ 1671637 h 6858000"/>
              <a:gd name="connsiteX36" fmla="*/ 7478712 w 7569200"/>
              <a:gd name="connsiteY36" fmla="*/ 1708150 h 6858000"/>
              <a:gd name="connsiteX37" fmla="*/ 7497762 w 7569200"/>
              <a:gd name="connsiteY37" fmla="*/ 1743075 h 6858000"/>
              <a:gd name="connsiteX38" fmla="*/ 7516812 w 7569200"/>
              <a:gd name="connsiteY38" fmla="*/ 1782762 h 6858000"/>
              <a:gd name="connsiteX39" fmla="*/ 7532687 w 7569200"/>
              <a:gd name="connsiteY39" fmla="*/ 1824037 h 6858000"/>
              <a:gd name="connsiteX40" fmla="*/ 7546975 w 7569200"/>
              <a:gd name="connsiteY40" fmla="*/ 1870075 h 6858000"/>
              <a:gd name="connsiteX41" fmla="*/ 7558087 w 7569200"/>
              <a:gd name="connsiteY41" fmla="*/ 1922462 h 6858000"/>
              <a:gd name="connsiteX42" fmla="*/ 7566025 w 7569200"/>
              <a:gd name="connsiteY42" fmla="*/ 1982787 h 6858000"/>
              <a:gd name="connsiteX43" fmla="*/ 7569200 w 7569200"/>
              <a:gd name="connsiteY43" fmla="*/ 2051050 h 6858000"/>
              <a:gd name="connsiteX44" fmla="*/ 7566025 w 7569200"/>
              <a:gd name="connsiteY44" fmla="*/ 2119312 h 6858000"/>
              <a:gd name="connsiteX45" fmla="*/ 7558087 w 7569200"/>
              <a:gd name="connsiteY45" fmla="*/ 2179637 h 6858000"/>
              <a:gd name="connsiteX46" fmla="*/ 7546975 w 7569200"/>
              <a:gd name="connsiteY46" fmla="*/ 2232025 h 6858000"/>
              <a:gd name="connsiteX47" fmla="*/ 7532687 w 7569200"/>
              <a:gd name="connsiteY47" fmla="*/ 2278062 h 6858000"/>
              <a:gd name="connsiteX48" fmla="*/ 7516812 w 7569200"/>
              <a:gd name="connsiteY48" fmla="*/ 2319337 h 6858000"/>
              <a:gd name="connsiteX49" fmla="*/ 7497762 w 7569200"/>
              <a:gd name="connsiteY49" fmla="*/ 2359025 h 6858000"/>
              <a:gd name="connsiteX50" fmla="*/ 7478712 w 7569200"/>
              <a:gd name="connsiteY50" fmla="*/ 2395537 h 6858000"/>
              <a:gd name="connsiteX51" fmla="*/ 7459662 w 7569200"/>
              <a:gd name="connsiteY51" fmla="*/ 2433637 h 6858000"/>
              <a:gd name="connsiteX52" fmla="*/ 7442200 w 7569200"/>
              <a:gd name="connsiteY52" fmla="*/ 2471737 h 6858000"/>
              <a:gd name="connsiteX53" fmla="*/ 7424737 w 7569200"/>
              <a:gd name="connsiteY53" fmla="*/ 2513012 h 6858000"/>
              <a:gd name="connsiteX54" fmla="*/ 7410450 w 7569200"/>
              <a:gd name="connsiteY54" fmla="*/ 2560637 h 6858000"/>
              <a:gd name="connsiteX55" fmla="*/ 7400925 w 7569200"/>
              <a:gd name="connsiteY55" fmla="*/ 2613025 h 6858000"/>
              <a:gd name="connsiteX56" fmla="*/ 7391400 w 7569200"/>
              <a:gd name="connsiteY56" fmla="*/ 2671762 h 6858000"/>
              <a:gd name="connsiteX57" fmla="*/ 7389812 w 7569200"/>
              <a:gd name="connsiteY57" fmla="*/ 2741612 h 6858000"/>
              <a:gd name="connsiteX58" fmla="*/ 7391400 w 7569200"/>
              <a:gd name="connsiteY58" fmla="*/ 2809875 h 6858000"/>
              <a:gd name="connsiteX59" fmla="*/ 7400925 w 7569200"/>
              <a:gd name="connsiteY59" fmla="*/ 2868612 h 6858000"/>
              <a:gd name="connsiteX60" fmla="*/ 7410450 w 7569200"/>
              <a:gd name="connsiteY60" fmla="*/ 2922587 h 6858000"/>
              <a:gd name="connsiteX61" fmla="*/ 7424737 w 7569200"/>
              <a:gd name="connsiteY61" fmla="*/ 2967037 h 6858000"/>
              <a:gd name="connsiteX62" fmla="*/ 7442200 w 7569200"/>
              <a:gd name="connsiteY62" fmla="*/ 3009900 h 6858000"/>
              <a:gd name="connsiteX63" fmla="*/ 7459662 w 7569200"/>
              <a:gd name="connsiteY63" fmla="*/ 3046412 h 6858000"/>
              <a:gd name="connsiteX64" fmla="*/ 7478712 w 7569200"/>
              <a:gd name="connsiteY64" fmla="*/ 3084512 h 6858000"/>
              <a:gd name="connsiteX65" fmla="*/ 7497762 w 7569200"/>
              <a:gd name="connsiteY65" fmla="*/ 3121025 h 6858000"/>
              <a:gd name="connsiteX66" fmla="*/ 7516812 w 7569200"/>
              <a:gd name="connsiteY66" fmla="*/ 3160712 h 6858000"/>
              <a:gd name="connsiteX67" fmla="*/ 7532687 w 7569200"/>
              <a:gd name="connsiteY67" fmla="*/ 3201987 h 6858000"/>
              <a:gd name="connsiteX68" fmla="*/ 7546975 w 7569200"/>
              <a:gd name="connsiteY68" fmla="*/ 3248025 h 6858000"/>
              <a:gd name="connsiteX69" fmla="*/ 7558087 w 7569200"/>
              <a:gd name="connsiteY69" fmla="*/ 3300412 h 6858000"/>
              <a:gd name="connsiteX70" fmla="*/ 7566025 w 7569200"/>
              <a:gd name="connsiteY70" fmla="*/ 3360737 h 6858000"/>
              <a:gd name="connsiteX71" fmla="*/ 7569200 w 7569200"/>
              <a:gd name="connsiteY71" fmla="*/ 3427412 h 6858000"/>
              <a:gd name="connsiteX72" fmla="*/ 7566025 w 7569200"/>
              <a:gd name="connsiteY72" fmla="*/ 3497262 h 6858000"/>
              <a:gd name="connsiteX73" fmla="*/ 7558087 w 7569200"/>
              <a:gd name="connsiteY73" fmla="*/ 3557587 h 6858000"/>
              <a:gd name="connsiteX74" fmla="*/ 7546975 w 7569200"/>
              <a:gd name="connsiteY74" fmla="*/ 3609975 h 6858000"/>
              <a:gd name="connsiteX75" fmla="*/ 7532687 w 7569200"/>
              <a:gd name="connsiteY75" fmla="*/ 3656012 h 6858000"/>
              <a:gd name="connsiteX76" fmla="*/ 7516812 w 7569200"/>
              <a:gd name="connsiteY76" fmla="*/ 3697287 h 6858000"/>
              <a:gd name="connsiteX77" fmla="*/ 7497762 w 7569200"/>
              <a:gd name="connsiteY77" fmla="*/ 3736975 h 6858000"/>
              <a:gd name="connsiteX78" fmla="*/ 7459662 w 7569200"/>
              <a:gd name="connsiteY78" fmla="*/ 3811587 h 6858000"/>
              <a:gd name="connsiteX79" fmla="*/ 7442200 w 7569200"/>
              <a:gd name="connsiteY79" fmla="*/ 3848100 h 6858000"/>
              <a:gd name="connsiteX80" fmla="*/ 7424737 w 7569200"/>
              <a:gd name="connsiteY80" fmla="*/ 3890962 h 6858000"/>
              <a:gd name="connsiteX81" fmla="*/ 7410450 w 7569200"/>
              <a:gd name="connsiteY81" fmla="*/ 3935412 h 6858000"/>
              <a:gd name="connsiteX82" fmla="*/ 7400925 w 7569200"/>
              <a:gd name="connsiteY82" fmla="*/ 3987800 h 6858000"/>
              <a:gd name="connsiteX83" fmla="*/ 7391400 w 7569200"/>
              <a:gd name="connsiteY83" fmla="*/ 4048125 h 6858000"/>
              <a:gd name="connsiteX84" fmla="*/ 7389812 w 7569200"/>
              <a:gd name="connsiteY84" fmla="*/ 4116387 h 6858000"/>
              <a:gd name="connsiteX85" fmla="*/ 7391400 w 7569200"/>
              <a:gd name="connsiteY85" fmla="*/ 4186237 h 6858000"/>
              <a:gd name="connsiteX86" fmla="*/ 7400925 w 7569200"/>
              <a:gd name="connsiteY86" fmla="*/ 4244975 h 6858000"/>
              <a:gd name="connsiteX87" fmla="*/ 7410450 w 7569200"/>
              <a:gd name="connsiteY87" fmla="*/ 4297362 h 6858000"/>
              <a:gd name="connsiteX88" fmla="*/ 7424737 w 7569200"/>
              <a:gd name="connsiteY88" fmla="*/ 4343400 h 6858000"/>
              <a:gd name="connsiteX89" fmla="*/ 7442200 w 7569200"/>
              <a:gd name="connsiteY89" fmla="*/ 4386262 h 6858000"/>
              <a:gd name="connsiteX90" fmla="*/ 7459662 w 7569200"/>
              <a:gd name="connsiteY90" fmla="*/ 4424362 h 6858000"/>
              <a:gd name="connsiteX91" fmla="*/ 7497762 w 7569200"/>
              <a:gd name="connsiteY91" fmla="*/ 4498975 h 6858000"/>
              <a:gd name="connsiteX92" fmla="*/ 7516812 w 7569200"/>
              <a:gd name="connsiteY92" fmla="*/ 4537075 h 6858000"/>
              <a:gd name="connsiteX93" fmla="*/ 7532687 w 7569200"/>
              <a:gd name="connsiteY93" fmla="*/ 4579937 h 6858000"/>
              <a:gd name="connsiteX94" fmla="*/ 7546975 w 7569200"/>
              <a:gd name="connsiteY94" fmla="*/ 4625975 h 6858000"/>
              <a:gd name="connsiteX95" fmla="*/ 7558087 w 7569200"/>
              <a:gd name="connsiteY95" fmla="*/ 4678362 h 6858000"/>
              <a:gd name="connsiteX96" fmla="*/ 7566025 w 7569200"/>
              <a:gd name="connsiteY96" fmla="*/ 4738687 h 6858000"/>
              <a:gd name="connsiteX97" fmla="*/ 7569200 w 7569200"/>
              <a:gd name="connsiteY97" fmla="*/ 4806950 h 6858000"/>
              <a:gd name="connsiteX98" fmla="*/ 7566025 w 7569200"/>
              <a:gd name="connsiteY98" fmla="*/ 4875212 h 6858000"/>
              <a:gd name="connsiteX99" fmla="*/ 7558087 w 7569200"/>
              <a:gd name="connsiteY99" fmla="*/ 4935537 h 6858000"/>
              <a:gd name="connsiteX100" fmla="*/ 7546975 w 7569200"/>
              <a:gd name="connsiteY100" fmla="*/ 4987925 h 6858000"/>
              <a:gd name="connsiteX101" fmla="*/ 7532687 w 7569200"/>
              <a:gd name="connsiteY101" fmla="*/ 5033962 h 6858000"/>
              <a:gd name="connsiteX102" fmla="*/ 7516812 w 7569200"/>
              <a:gd name="connsiteY102" fmla="*/ 5075237 h 6858000"/>
              <a:gd name="connsiteX103" fmla="*/ 7497762 w 7569200"/>
              <a:gd name="connsiteY103" fmla="*/ 5114925 h 6858000"/>
              <a:gd name="connsiteX104" fmla="*/ 7478712 w 7569200"/>
              <a:gd name="connsiteY104" fmla="*/ 5149850 h 6858000"/>
              <a:gd name="connsiteX105" fmla="*/ 7459662 w 7569200"/>
              <a:gd name="connsiteY105" fmla="*/ 5186362 h 6858000"/>
              <a:gd name="connsiteX106" fmla="*/ 7442200 w 7569200"/>
              <a:gd name="connsiteY106" fmla="*/ 5226050 h 6858000"/>
              <a:gd name="connsiteX107" fmla="*/ 7424737 w 7569200"/>
              <a:gd name="connsiteY107" fmla="*/ 5268912 h 6858000"/>
              <a:gd name="connsiteX108" fmla="*/ 7410450 w 7569200"/>
              <a:gd name="connsiteY108" fmla="*/ 5313362 h 6858000"/>
              <a:gd name="connsiteX109" fmla="*/ 7400925 w 7569200"/>
              <a:gd name="connsiteY109" fmla="*/ 5365750 h 6858000"/>
              <a:gd name="connsiteX110" fmla="*/ 7391400 w 7569200"/>
              <a:gd name="connsiteY110" fmla="*/ 5426075 h 6858000"/>
              <a:gd name="connsiteX111" fmla="*/ 7389812 w 7569200"/>
              <a:gd name="connsiteY111" fmla="*/ 5494337 h 6858000"/>
              <a:gd name="connsiteX112" fmla="*/ 7391400 w 7569200"/>
              <a:gd name="connsiteY112" fmla="*/ 5562600 h 6858000"/>
              <a:gd name="connsiteX113" fmla="*/ 7400925 w 7569200"/>
              <a:gd name="connsiteY113" fmla="*/ 5622925 h 6858000"/>
              <a:gd name="connsiteX114" fmla="*/ 7410450 w 7569200"/>
              <a:gd name="connsiteY114" fmla="*/ 5675312 h 6858000"/>
              <a:gd name="connsiteX115" fmla="*/ 7424737 w 7569200"/>
              <a:gd name="connsiteY115" fmla="*/ 5721350 h 6858000"/>
              <a:gd name="connsiteX116" fmla="*/ 7442200 w 7569200"/>
              <a:gd name="connsiteY116" fmla="*/ 5762625 h 6858000"/>
              <a:gd name="connsiteX117" fmla="*/ 7459662 w 7569200"/>
              <a:gd name="connsiteY117" fmla="*/ 5802312 h 6858000"/>
              <a:gd name="connsiteX118" fmla="*/ 7478712 w 7569200"/>
              <a:gd name="connsiteY118" fmla="*/ 5840412 h 6858000"/>
              <a:gd name="connsiteX119" fmla="*/ 7497762 w 7569200"/>
              <a:gd name="connsiteY119" fmla="*/ 5876925 h 6858000"/>
              <a:gd name="connsiteX120" fmla="*/ 7516812 w 7569200"/>
              <a:gd name="connsiteY120" fmla="*/ 5915025 h 6858000"/>
              <a:gd name="connsiteX121" fmla="*/ 7532687 w 7569200"/>
              <a:gd name="connsiteY121" fmla="*/ 5956300 h 6858000"/>
              <a:gd name="connsiteX122" fmla="*/ 7546975 w 7569200"/>
              <a:gd name="connsiteY122" fmla="*/ 6003925 h 6858000"/>
              <a:gd name="connsiteX123" fmla="*/ 7558087 w 7569200"/>
              <a:gd name="connsiteY123" fmla="*/ 6056312 h 6858000"/>
              <a:gd name="connsiteX124" fmla="*/ 7566025 w 7569200"/>
              <a:gd name="connsiteY124" fmla="*/ 6113462 h 6858000"/>
              <a:gd name="connsiteX125" fmla="*/ 7569200 w 7569200"/>
              <a:gd name="connsiteY125" fmla="*/ 6183312 h 6858000"/>
              <a:gd name="connsiteX126" fmla="*/ 7566025 w 7569200"/>
              <a:gd name="connsiteY126" fmla="*/ 6251575 h 6858000"/>
              <a:gd name="connsiteX127" fmla="*/ 7558087 w 7569200"/>
              <a:gd name="connsiteY127" fmla="*/ 6311900 h 6858000"/>
              <a:gd name="connsiteX128" fmla="*/ 7546975 w 7569200"/>
              <a:gd name="connsiteY128" fmla="*/ 6361112 h 6858000"/>
              <a:gd name="connsiteX129" fmla="*/ 7532687 w 7569200"/>
              <a:gd name="connsiteY129" fmla="*/ 6407150 h 6858000"/>
              <a:gd name="connsiteX130" fmla="*/ 7516812 w 7569200"/>
              <a:gd name="connsiteY130" fmla="*/ 6448425 h 6858000"/>
              <a:gd name="connsiteX131" fmla="*/ 7499350 w 7569200"/>
              <a:gd name="connsiteY131" fmla="*/ 6488112 h 6858000"/>
              <a:gd name="connsiteX132" fmla="*/ 7481887 w 7569200"/>
              <a:gd name="connsiteY132" fmla="*/ 6523037 h 6858000"/>
              <a:gd name="connsiteX133" fmla="*/ 7462837 w 7569200"/>
              <a:gd name="connsiteY133" fmla="*/ 6561137 h 6858000"/>
              <a:gd name="connsiteX134" fmla="*/ 7443787 w 7569200"/>
              <a:gd name="connsiteY134" fmla="*/ 6597650 h 6858000"/>
              <a:gd name="connsiteX135" fmla="*/ 7427912 w 7569200"/>
              <a:gd name="connsiteY135" fmla="*/ 6640512 h 6858000"/>
              <a:gd name="connsiteX136" fmla="*/ 7412037 w 7569200"/>
              <a:gd name="connsiteY136" fmla="*/ 6683375 h 6858000"/>
              <a:gd name="connsiteX137" fmla="*/ 7402512 w 7569200"/>
              <a:gd name="connsiteY137" fmla="*/ 6735762 h 6858000"/>
              <a:gd name="connsiteX138" fmla="*/ 7394575 w 7569200"/>
              <a:gd name="connsiteY138" fmla="*/ 6791325 h 6858000"/>
              <a:gd name="connsiteX139" fmla="*/ 7389812 w 7569200"/>
              <a:gd name="connsiteY139" fmla="*/ 6858000 h 6858000"/>
              <a:gd name="connsiteX140" fmla="*/ 0 w 7569200"/>
              <a:gd name="connsiteY140" fmla="*/ 6858000 h 6858000"/>
              <a:gd name="connsiteX141" fmla="*/ 0 w 7569200"/>
              <a:gd name="connsiteY141"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Lst>
            <a:rect l="l" t="t" r="r" b="b"/>
            <a:pathLst>
              <a:path w="7569200" h="6858000">
                <a:moveTo>
                  <a:pt x="0" y="0"/>
                </a:moveTo>
                <a:lnTo>
                  <a:pt x="7389812" y="0"/>
                </a:lnTo>
                <a:lnTo>
                  <a:pt x="7394575" y="66675"/>
                </a:lnTo>
                <a:lnTo>
                  <a:pt x="7402512" y="122237"/>
                </a:lnTo>
                <a:lnTo>
                  <a:pt x="7412037" y="174625"/>
                </a:lnTo>
                <a:lnTo>
                  <a:pt x="7427912" y="217487"/>
                </a:lnTo>
                <a:lnTo>
                  <a:pt x="7443787" y="260350"/>
                </a:lnTo>
                <a:lnTo>
                  <a:pt x="7462837" y="296862"/>
                </a:lnTo>
                <a:lnTo>
                  <a:pt x="7481887" y="334962"/>
                </a:lnTo>
                <a:lnTo>
                  <a:pt x="7499350" y="369887"/>
                </a:lnTo>
                <a:lnTo>
                  <a:pt x="7516812" y="409575"/>
                </a:lnTo>
                <a:lnTo>
                  <a:pt x="7532687" y="450850"/>
                </a:lnTo>
                <a:lnTo>
                  <a:pt x="7546975" y="496887"/>
                </a:lnTo>
                <a:lnTo>
                  <a:pt x="7558087" y="546100"/>
                </a:lnTo>
                <a:lnTo>
                  <a:pt x="7566025" y="606425"/>
                </a:lnTo>
                <a:lnTo>
                  <a:pt x="7569200" y="673100"/>
                </a:lnTo>
                <a:lnTo>
                  <a:pt x="7566025" y="744537"/>
                </a:lnTo>
                <a:lnTo>
                  <a:pt x="7558087" y="801687"/>
                </a:lnTo>
                <a:lnTo>
                  <a:pt x="7546975" y="854075"/>
                </a:lnTo>
                <a:lnTo>
                  <a:pt x="7532687" y="901700"/>
                </a:lnTo>
                <a:lnTo>
                  <a:pt x="7516812" y="942975"/>
                </a:lnTo>
                <a:lnTo>
                  <a:pt x="7497762" y="981075"/>
                </a:lnTo>
                <a:lnTo>
                  <a:pt x="7478712" y="1017587"/>
                </a:lnTo>
                <a:lnTo>
                  <a:pt x="7459662" y="1055687"/>
                </a:lnTo>
                <a:lnTo>
                  <a:pt x="7442200" y="1095375"/>
                </a:lnTo>
                <a:lnTo>
                  <a:pt x="7424737" y="1136650"/>
                </a:lnTo>
                <a:lnTo>
                  <a:pt x="7410450" y="1182687"/>
                </a:lnTo>
                <a:lnTo>
                  <a:pt x="7400925" y="1235075"/>
                </a:lnTo>
                <a:lnTo>
                  <a:pt x="7391400" y="1295400"/>
                </a:lnTo>
                <a:lnTo>
                  <a:pt x="7389812" y="1363662"/>
                </a:lnTo>
                <a:lnTo>
                  <a:pt x="7391400" y="1431925"/>
                </a:lnTo>
                <a:lnTo>
                  <a:pt x="7400925" y="1492250"/>
                </a:lnTo>
                <a:lnTo>
                  <a:pt x="7410450" y="1544637"/>
                </a:lnTo>
                <a:lnTo>
                  <a:pt x="7424737" y="1589087"/>
                </a:lnTo>
                <a:lnTo>
                  <a:pt x="7442200" y="1631950"/>
                </a:lnTo>
                <a:lnTo>
                  <a:pt x="7459662" y="1671637"/>
                </a:lnTo>
                <a:lnTo>
                  <a:pt x="7478712" y="1708150"/>
                </a:lnTo>
                <a:lnTo>
                  <a:pt x="7497762" y="1743075"/>
                </a:lnTo>
                <a:lnTo>
                  <a:pt x="7516812" y="1782762"/>
                </a:lnTo>
                <a:lnTo>
                  <a:pt x="7532687" y="1824037"/>
                </a:lnTo>
                <a:lnTo>
                  <a:pt x="7546975" y="1870075"/>
                </a:lnTo>
                <a:lnTo>
                  <a:pt x="7558087" y="1922462"/>
                </a:lnTo>
                <a:lnTo>
                  <a:pt x="7566025" y="1982787"/>
                </a:lnTo>
                <a:lnTo>
                  <a:pt x="7569200" y="2051050"/>
                </a:lnTo>
                <a:lnTo>
                  <a:pt x="7566025" y="2119312"/>
                </a:lnTo>
                <a:lnTo>
                  <a:pt x="7558087" y="2179637"/>
                </a:lnTo>
                <a:lnTo>
                  <a:pt x="7546975" y="2232025"/>
                </a:lnTo>
                <a:lnTo>
                  <a:pt x="7532687" y="2278062"/>
                </a:lnTo>
                <a:lnTo>
                  <a:pt x="7516812" y="2319337"/>
                </a:lnTo>
                <a:lnTo>
                  <a:pt x="7497762" y="2359025"/>
                </a:lnTo>
                <a:lnTo>
                  <a:pt x="7478712" y="2395537"/>
                </a:lnTo>
                <a:lnTo>
                  <a:pt x="7459662" y="2433637"/>
                </a:lnTo>
                <a:lnTo>
                  <a:pt x="7442200" y="2471737"/>
                </a:lnTo>
                <a:lnTo>
                  <a:pt x="7424737" y="2513012"/>
                </a:lnTo>
                <a:lnTo>
                  <a:pt x="7410450" y="2560637"/>
                </a:lnTo>
                <a:lnTo>
                  <a:pt x="7400925" y="2613025"/>
                </a:lnTo>
                <a:lnTo>
                  <a:pt x="7391400" y="2671762"/>
                </a:lnTo>
                <a:lnTo>
                  <a:pt x="7389812" y="2741612"/>
                </a:lnTo>
                <a:lnTo>
                  <a:pt x="7391400" y="2809875"/>
                </a:lnTo>
                <a:lnTo>
                  <a:pt x="7400925" y="2868612"/>
                </a:lnTo>
                <a:lnTo>
                  <a:pt x="7410450" y="2922587"/>
                </a:lnTo>
                <a:lnTo>
                  <a:pt x="7424737" y="2967037"/>
                </a:lnTo>
                <a:lnTo>
                  <a:pt x="7442200" y="3009900"/>
                </a:lnTo>
                <a:lnTo>
                  <a:pt x="7459662" y="3046412"/>
                </a:lnTo>
                <a:lnTo>
                  <a:pt x="7478712" y="3084512"/>
                </a:lnTo>
                <a:lnTo>
                  <a:pt x="7497762" y="3121025"/>
                </a:lnTo>
                <a:lnTo>
                  <a:pt x="7516812" y="3160712"/>
                </a:lnTo>
                <a:lnTo>
                  <a:pt x="7532687" y="3201987"/>
                </a:lnTo>
                <a:lnTo>
                  <a:pt x="7546975" y="3248025"/>
                </a:lnTo>
                <a:lnTo>
                  <a:pt x="7558087" y="3300412"/>
                </a:lnTo>
                <a:lnTo>
                  <a:pt x="7566025" y="3360737"/>
                </a:lnTo>
                <a:lnTo>
                  <a:pt x="7569200" y="3427412"/>
                </a:lnTo>
                <a:lnTo>
                  <a:pt x="7566025" y="3497262"/>
                </a:lnTo>
                <a:lnTo>
                  <a:pt x="7558087" y="3557587"/>
                </a:lnTo>
                <a:lnTo>
                  <a:pt x="7546975" y="3609975"/>
                </a:lnTo>
                <a:lnTo>
                  <a:pt x="7532687" y="3656012"/>
                </a:lnTo>
                <a:lnTo>
                  <a:pt x="7516812" y="3697287"/>
                </a:lnTo>
                <a:lnTo>
                  <a:pt x="7497762" y="3736975"/>
                </a:lnTo>
                <a:lnTo>
                  <a:pt x="7459662" y="3811587"/>
                </a:lnTo>
                <a:lnTo>
                  <a:pt x="7442200" y="3848100"/>
                </a:lnTo>
                <a:lnTo>
                  <a:pt x="7424737" y="3890962"/>
                </a:lnTo>
                <a:lnTo>
                  <a:pt x="7410450" y="3935412"/>
                </a:lnTo>
                <a:lnTo>
                  <a:pt x="7400925" y="3987800"/>
                </a:lnTo>
                <a:lnTo>
                  <a:pt x="7391400" y="4048125"/>
                </a:lnTo>
                <a:lnTo>
                  <a:pt x="7389812" y="4116387"/>
                </a:lnTo>
                <a:lnTo>
                  <a:pt x="7391400" y="4186237"/>
                </a:lnTo>
                <a:lnTo>
                  <a:pt x="7400925" y="4244975"/>
                </a:lnTo>
                <a:lnTo>
                  <a:pt x="7410450" y="4297362"/>
                </a:lnTo>
                <a:lnTo>
                  <a:pt x="7424737" y="4343400"/>
                </a:lnTo>
                <a:lnTo>
                  <a:pt x="7442200" y="4386262"/>
                </a:lnTo>
                <a:lnTo>
                  <a:pt x="7459662" y="4424362"/>
                </a:lnTo>
                <a:lnTo>
                  <a:pt x="7497762" y="4498975"/>
                </a:lnTo>
                <a:lnTo>
                  <a:pt x="7516812" y="4537075"/>
                </a:lnTo>
                <a:lnTo>
                  <a:pt x="7532687" y="4579937"/>
                </a:lnTo>
                <a:lnTo>
                  <a:pt x="7546975" y="4625975"/>
                </a:lnTo>
                <a:lnTo>
                  <a:pt x="7558087" y="4678362"/>
                </a:lnTo>
                <a:lnTo>
                  <a:pt x="7566025" y="4738687"/>
                </a:lnTo>
                <a:lnTo>
                  <a:pt x="7569200" y="4806950"/>
                </a:lnTo>
                <a:lnTo>
                  <a:pt x="7566025" y="4875212"/>
                </a:lnTo>
                <a:lnTo>
                  <a:pt x="7558087" y="4935537"/>
                </a:lnTo>
                <a:lnTo>
                  <a:pt x="7546975" y="4987925"/>
                </a:lnTo>
                <a:lnTo>
                  <a:pt x="7532687" y="5033962"/>
                </a:lnTo>
                <a:lnTo>
                  <a:pt x="7516812" y="5075237"/>
                </a:lnTo>
                <a:lnTo>
                  <a:pt x="7497762" y="5114925"/>
                </a:lnTo>
                <a:lnTo>
                  <a:pt x="7478712" y="5149850"/>
                </a:lnTo>
                <a:lnTo>
                  <a:pt x="7459662" y="5186362"/>
                </a:lnTo>
                <a:lnTo>
                  <a:pt x="7442200" y="5226050"/>
                </a:lnTo>
                <a:lnTo>
                  <a:pt x="7424737" y="5268912"/>
                </a:lnTo>
                <a:lnTo>
                  <a:pt x="7410450" y="5313362"/>
                </a:lnTo>
                <a:lnTo>
                  <a:pt x="7400925" y="5365750"/>
                </a:lnTo>
                <a:lnTo>
                  <a:pt x="7391400" y="5426075"/>
                </a:lnTo>
                <a:lnTo>
                  <a:pt x="7389812" y="5494337"/>
                </a:lnTo>
                <a:lnTo>
                  <a:pt x="7391400" y="5562600"/>
                </a:lnTo>
                <a:lnTo>
                  <a:pt x="7400925" y="5622925"/>
                </a:lnTo>
                <a:lnTo>
                  <a:pt x="7410450" y="5675312"/>
                </a:lnTo>
                <a:lnTo>
                  <a:pt x="7424737" y="5721350"/>
                </a:lnTo>
                <a:lnTo>
                  <a:pt x="7442200" y="5762625"/>
                </a:lnTo>
                <a:lnTo>
                  <a:pt x="7459662" y="5802312"/>
                </a:lnTo>
                <a:lnTo>
                  <a:pt x="7478712" y="5840412"/>
                </a:lnTo>
                <a:lnTo>
                  <a:pt x="7497762" y="5876925"/>
                </a:lnTo>
                <a:lnTo>
                  <a:pt x="7516812" y="5915025"/>
                </a:lnTo>
                <a:lnTo>
                  <a:pt x="7532687" y="5956300"/>
                </a:lnTo>
                <a:lnTo>
                  <a:pt x="7546975" y="6003925"/>
                </a:lnTo>
                <a:lnTo>
                  <a:pt x="7558087" y="6056312"/>
                </a:lnTo>
                <a:lnTo>
                  <a:pt x="7566025" y="6113462"/>
                </a:lnTo>
                <a:lnTo>
                  <a:pt x="7569200" y="6183312"/>
                </a:lnTo>
                <a:lnTo>
                  <a:pt x="7566025" y="6251575"/>
                </a:lnTo>
                <a:lnTo>
                  <a:pt x="7558087" y="6311900"/>
                </a:lnTo>
                <a:lnTo>
                  <a:pt x="7546975" y="6361112"/>
                </a:lnTo>
                <a:lnTo>
                  <a:pt x="7532687" y="6407150"/>
                </a:lnTo>
                <a:lnTo>
                  <a:pt x="7516812" y="6448425"/>
                </a:lnTo>
                <a:lnTo>
                  <a:pt x="7499350" y="6488112"/>
                </a:lnTo>
                <a:lnTo>
                  <a:pt x="7481887" y="6523037"/>
                </a:lnTo>
                <a:lnTo>
                  <a:pt x="7462837" y="6561137"/>
                </a:lnTo>
                <a:lnTo>
                  <a:pt x="7443787" y="6597650"/>
                </a:lnTo>
                <a:lnTo>
                  <a:pt x="7427912" y="6640512"/>
                </a:lnTo>
                <a:lnTo>
                  <a:pt x="7412037" y="6683375"/>
                </a:lnTo>
                <a:lnTo>
                  <a:pt x="7402512" y="6735762"/>
                </a:lnTo>
                <a:lnTo>
                  <a:pt x="7394575" y="6791325"/>
                </a:lnTo>
                <a:lnTo>
                  <a:pt x="7389812" y="6858000"/>
                </a:lnTo>
                <a:lnTo>
                  <a:pt x="0" y="6858000"/>
                </a:lnTo>
                <a:lnTo>
                  <a:pt x="0" y="0"/>
                </a:lnTo>
                <a:close/>
              </a:path>
            </a:pathLst>
          </a:custGeom>
          <a:solidFill>
            <a:schemeClr val="bg2"/>
          </a:solidFill>
          <a:ln w="0">
            <a:noFill/>
            <a:prstDash val="solid"/>
            <a:round/>
            <a:headEnd/>
            <a:tailEnd/>
          </a:ln>
        </p:spPr>
      </p:sp>
      <p:sp>
        <p:nvSpPr>
          <p:cNvPr id="2" name="Заголовок 1">
            <a:extLst>
              <a:ext uri="{FF2B5EF4-FFF2-40B4-BE49-F238E27FC236}">
                <a16:creationId xmlns="" xmlns:a16="http://schemas.microsoft.com/office/drawing/2014/main" id="{3014E121-FB9B-4EAB-890E-C29A4A950FF3}"/>
              </a:ext>
            </a:extLst>
          </p:cNvPr>
          <p:cNvSpPr>
            <a:spLocks noGrp="1"/>
          </p:cNvSpPr>
          <p:nvPr>
            <p:ph type="title"/>
          </p:nvPr>
        </p:nvSpPr>
        <p:spPr>
          <a:xfrm>
            <a:off x="765051" y="382385"/>
            <a:ext cx="6015897" cy="1492132"/>
          </a:xfrm>
        </p:spPr>
        <p:txBody>
          <a:bodyPr>
            <a:normAutofit/>
          </a:bodyPr>
          <a:lstStyle/>
          <a:p>
            <a:r>
              <a:rPr lang="ru-RU"/>
              <a:t/>
            </a:r>
            <a:br>
              <a:rPr lang="ru-RU"/>
            </a:br>
            <a:endParaRPr lang="ru-RU"/>
          </a:p>
        </p:txBody>
      </p:sp>
      <p:sp>
        <p:nvSpPr>
          <p:cNvPr id="25" name="Rectangle 24">
            <a:extLst>
              <a:ext uri="{FF2B5EF4-FFF2-40B4-BE49-F238E27FC236}">
                <a16:creationId xmlns="" xmlns:a16="http://schemas.microsoft.com/office/drawing/2014/main" id="{FA0382D1-1594-4E3D-842E-04E1E5E7578B}"/>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Объект 2">
            <a:extLst>
              <a:ext uri="{FF2B5EF4-FFF2-40B4-BE49-F238E27FC236}">
                <a16:creationId xmlns="" xmlns:a16="http://schemas.microsoft.com/office/drawing/2014/main" id="{2A070302-6423-4543-94D2-A22B13ACEF24}"/>
              </a:ext>
            </a:extLst>
          </p:cNvPr>
          <p:cNvSpPr>
            <a:spLocks noGrp="1"/>
          </p:cNvSpPr>
          <p:nvPr>
            <p:ph idx="1"/>
          </p:nvPr>
        </p:nvSpPr>
        <p:spPr>
          <a:xfrm>
            <a:off x="765051" y="628651"/>
            <a:ext cx="6015897" cy="5250942"/>
          </a:xfrm>
        </p:spPr>
        <p:txBody>
          <a:bodyPr>
            <a:normAutofit fontScale="92500" lnSpcReduction="10000"/>
          </a:bodyPr>
          <a:lstStyle/>
          <a:p>
            <a:pPr marL="0" indent="0">
              <a:lnSpc>
                <a:spcPct val="100000"/>
              </a:lnSpc>
              <a:buNone/>
            </a:pPr>
            <a:r>
              <a:rPr lang="kk-KZ" sz="2400" dirty="0"/>
              <a:t>«Алиса в стране чудес» </a:t>
            </a:r>
          </a:p>
          <a:p>
            <a:pPr>
              <a:lnSpc>
                <a:spcPct val="100000"/>
              </a:lnSpc>
            </a:pPr>
            <a:r>
              <a:rPr lang="kk-KZ" sz="2400" dirty="0"/>
              <a:t>Ерекшелігі: Ертегі әлеміне қадам басасың, штрихкод арқылы тағамдарға  тапсырыс беру мүмкіндігің бар</a:t>
            </a:r>
          </a:p>
          <a:p>
            <a:pPr>
              <a:lnSpc>
                <a:spcPct val="100000"/>
              </a:lnSpc>
            </a:pPr>
            <a:r>
              <a:rPr lang="kk-KZ" sz="2400" dirty="0"/>
              <a:t>Неліктен штрихкод? Себебі уақытыңызды үнемдейсіз, қалаған тағамыңыздың штрихкодын смартфон арқылы төлей бересіз.</a:t>
            </a:r>
          </a:p>
          <a:p>
            <a:pPr>
              <a:lnSpc>
                <a:spcPct val="100000"/>
              </a:lnSpc>
            </a:pPr>
            <a:r>
              <a:rPr lang="kk-KZ" sz="2400" dirty="0"/>
              <a:t>Кафе ноутбукпен жұмыс жасап немесе кітап оқып отырған адамдарға кедергісін келтірмейді. Әрбір музыка таңдалып, тегін вай-фай желісі бұл жерді жайдарлы әрі жайлы қылады. </a:t>
            </a:r>
            <a:r>
              <a:rPr lang="ru-RU" sz="2400" dirty="0" err="1"/>
              <a:t>Орналасуы</a:t>
            </a:r>
            <a:r>
              <a:rPr lang="ru-RU" sz="2400" dirty="0"/>
              <a:t> - </a:t>
            </a:r>
            <a:r>
              <a:rPr lang="ru-RU" sz="2400" dirty="0" err="1"/>
              <a:t>қаланың</a:t>
            </a:r>
            <a:r>
              <a:rPr lang="ru-RU" sz="2400" dirty="0"/>
              <a:t> </a:t>
            </a:r>
            <a:r>
              <a:rPr lang="ru-RU" sz="2400" dirty="0" err="1"/>
              <a:t>орталық</a:t>
            </a:r>
            <a:r>
              <a:rPr lang="ru-RU" sz="2400" dirty="0"/>
              <a:t> </a:t>
            </a:r>
            <a:r>
              <a:rPr lang="ru-RU" sz="2400" dirty="0" err="1"/>
              <a:t>көшелерінің</a:t>
            </a:r>
            <a:r>
              <a:rPr lang="ru-RU" sz="2400" dirty="0"/>
              <a:t> </a:t>
            </a:r>
            <a:r>
              <a:rPr lang="ru-RU" sz="2400" dirty="0" err="1"/>
              <a:t>бірінде</a:t>
            </a:r>
            <a:r>
              <a:rPr lang="ru-RU" sz="2400" dirty="0"/>
              <a:t> </a:t>
            </a:r>
            <a:r>
              <a:rPr lang="ru-RU" sz="2400" dirty="0" err="1"/>
              <a:t>немесе</a:t>
            </a:r>
            <a:r>
              <a:rPr lang="ru-RU" sz="2400" dirty="0"/>
              <a:t> </a:t>
            </a:r>
            <a:r>
              <a:rPr lang="ru-RU" sz="2400" dirty="0" err="1"/>
              <a:t>сауда</a:t>
            </a:r>
            <a:r>
              <a:rPr lang="ru-RU" sz="2400" dirty="0"/>
              <a:t> </a:t>
            </a:r>
            <a:r>
              <a:rPr lang="ru-RU" sz="2400" dirty="0" err="1"/>
              <a:t>үйлер</a:t>
            </a:r>
            <a:r>
              <a:rPr lang="ru-RU" sz="2400" dirty="0"/>
              <a:t> </a:t>
            </a:r>
            <a:r>
              <a:rPr lang="ru-RU" sz="2400" dirty="0" err="1"/>
              <a:t>ғимаратында</a:t>
            </a:r>
            <a:r>
              <a:rPr lang="ru-RU" sz="2400" dirty="0"/>
              <a:t> </a:t>
            </a:r>
            <a:r>
              <a:rPr lang="ru-RU" sz="2400" dirty="0" err="1"/>
              <a:t>жақын</a:t>
            </a:r>
            <a:r>
              <a:rPr lang="ru-RU" sz="2400" dirty="0"/>
              <a:t> </a:t>
            </a:r>
            <a:r>
              <a:rPr lang="ru-RU" sz="2400" dirty="0" err="1"/>
              <a:t>аялдамада</a:t>
            </a:r>
            <a:r>
              <a:rPr lang="ru-RU" sz="2400" dirty="0"/>
              <a:t>, </a:t>
            </a:r>
            <a:r>
              <a:rPr lang="ru-RU" sz="2400" dirty="0" err="1"/>
              <a:t>қызу</a:t>
            </a:r>
            <a:r>
              <a:rPr lang="ru-RU" sz="2400" dirty="0"/>
              <a:t> </a:t>
            </a:r>
            <a:r>
              <a:rPr lang="ru-RU" sz="2400" dirty="0" err="1"/>
              <a:t>қарбалас</a:t>
            </a:r>
            <a:r>
              <a:rPr lang="ru-RU" sz="2400" dirty="0"/>
              <a:t> </a:t>
            </a:r>
            <a:r>
              <a:rPr lang="ru-RU" sz="2400" dirty="0" err="1"/>
              <a:t>жер</a:t>
            </a:r>
            <a:r>
              <a:rPr lang="ru-RU" sz="2400" dirty="0"/>
              <a:t>. </a:t>
            </a:r>
            <a:r>
              <a:rPr lang="ru-RU" sz="2400" dirty="0" err="1"/>
              <a:t>Автокөлік</a:t>
            </a:r>
            <a:r>
              <a:rPr lang="ru-RU" sz="2400" dirty="0"/>
              <a:t> </a:t>
            </a:r>
            <a:r>
              <a:rPr lang="ru-RU" sz="2400" dirty="0" err="1"/>
              <a:t>тұрақ</a:t>
            </a:r>
            <a:r>
              <a:rPr lang="ru-RU" sz="2400" dirty="0"/>
              <a:t> </a:t>
            </a:r>
            <a:r>
              <a:rPr lang="ru-RU" sz="2400" dirty="0" err="1"/>
              <a:t>үшін</a:t>
            </a:r>
            <a:r>
              <a:rPr lang="ru-RU" sz="2400" dirty="0"/>
              <a:t> </a:t>
            </a:r>
            <a:r>
              <a:rPr lang="ru-RU" sz="2400" dirty="0" err="1"/>
              <a:t>орын</a:t>
            </a:r>
            <a:r>
              <a:rPr lang="ru-RU" sz="2400" dirty="0"/>
              <a:t> бар</a:t>
            </a:r>
            <a:r>
              <a:rPr lang="kk-KZ" sz="2400" dirty="0"/>
              <a:t> </a:t>
            </a:r>
            <a:endParaRPr lang="ru-RU" sz="2400" dirty="0"/>
          </a:p>
          <a:p>
            <a:pPr>
              <a:lnSpc>
                <a:spcPct val="100000"/>
              </a:lnSpc>
            </a:pPr>
            <a:endParaRPr lang="ru-RU" sz="1700" dirty="0"/>
          </a:p>
        </p:txBody>
      </p:sp>
    </p:spTree>
    <p:extLst>
      <p:ext uri="{BB962C8B-B14F-4D97-AF65-F5344CB8AC3E}">
        <p14:creationId xmlns:p14="http://schemas.microsoft.com/office/powerpoint/2010/main" val="18424764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850725DA-07DB-4ABF-9E01-FDE0176FFE8D}"/>
              </a:ext>
            </a:extLst>
          </p:cNvPr>
          <p:cNvSpPr>
            <a:spLocks noGrp="1"/>
          </p:cNvSpPr>
          <p:nvPr>
            <p:ph type="title"/>
          </p:nvPr>
        </p:nvSpPr>
        <p:spPr>
          <a:xfrm>
            <a:off x="5195727" y="382385"/>
            <a:ext cx="6335338" cy="1492132"/>
          </a:xfrm>
        </p:spPr>
        <p:txBody>
          <a:bodyPr>
            <a:noAutofit/>
          </a:bodyPr>
          <a:lstStyle/>
          <a:p>
            <a:pPr algn="ctr"/>
            <a:r>
              <a:rPr lang="kk-KZ" sz="4400" dirty="0">
                <a:latin typeface="Times New Roman" panose="02020603050405020304" pitchFamily="18" charset="0"/>
                <a:cs typeface="Times New Roman" panose="02020603050405020304" pitchFamily="18" charset="0"/>
              </a:rPr>
              <a:t>Штрихкод арқылы тапсырыс беру</a:t>
            </a:r>
            <a:endParaRPr lang="ru-RU" sz="4400" dirty="0">
              <a:latin typeface="Times New Roman" panose="02020603050405020304" pitchFamily="18" charset="0"/>
              <a:cs typeface="Times New Roman" panose="02020603050405020304" pitchFamily="18" charset="0"/>
            </a:endParaRPr>
          </a:p>
        </p:txBody>
      </p:sp>
      <p:sp>
        <p:nvSpPr>
          <p:cNvPr id="2052" name="Freeform 6">
            <a:extLst>
              <a:ext uri="{FF2B5EF4-FFF2-40B4-BE49-F238E27FC236}">
                <a16:creationId xmlns="" xmlns:a16="http://schemas.microsoft.com/office/drawing/2014/main" id="{5402222E-F041-43A0-81BC-1B3F2EF765E5}"/>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bwMode="auto">
          <a:xfrm>
            <a:off x="0" y="0"/>
            <a:ext cx="885825" cy="6858000"/>
          </a:xfrm>
          <a:custGeom>
            <a:avLst/>
            <a:gdLst/>
            <a:ahLst/>
            <a:cxnLst/>
            <a:rect l="0" t="0" r="r" b="b"/>
            <a:pathLst>
              <a:path w="558" h="4320">
                <a:moveTo>
                  <a:pt x="0" y="0"/>
                </a:moveTo>
                <a:lnTo>
                  <a:pt x="447" y="0"/>
                </a:lnTo>
                <a:lnTo>
                  <a:pt x="448" y="43"/>
                </a:lnTo>
                <a:lnTo>
                  <a:pt x="453" y="81"/>
                </a:lnTo>
                <a:lnTo>
                  <a:pt x="460" y="114"/>
                </a:lnTo>
                <a:lnTo>
                  <a:pt x="469" y="143"/>
                </a:lnTo>
                <a:lnTo>
                  <a:pt x="479" y="169"/>
                </a:lnTo>
                <a:lnTo>
                  <a:pt x="491" y="192"/>
                </a:lnTo>
                <a:lnTo>
                  <a:pt x="503" y="216"/>
                </a:lnTo>
                <a:lnTo>
                  <a:pt x="515" y="240"/>
                </a:lnTo>
                <a:lnTo>
                  <a:pt x="525" y="263"/>
                </a:lnTo>
                <a:lnTo>
                  <a:pt x="535" y="289"/>
                </a:lnTo>
                <a:lnTo>
                  <a:pt x="545" y="318"/>
                </a:lnTo>
                <a:lnTo>
                  <a:pt x="552" y="351"/>
                </a:lnTo>
                <a:lnTo>
                  <a:pt x="556" y="389"/>
                </a:lnTo>
                <a:lnTo>
                  <a:pt x="558" y="432"/>
                </a:lnTo>
                <a:lnTo>
                  <a:pt x="556" y="475"/>
                </a:lnTo>
                <a:lnTo>
                  <a:pt x="552" y="513"/>
                </a:lnTo>
                <a:lnTo>
                  <a:pt x="545" y="546"/>
                </a:lnTo>
                <a:lnTo>
                  <a:pt x="535" y="575"/>
                </a:lnTo>
                <a:lnTo>
                  <a:pt x="525" y="601"/>
                </a:lnTo>
                <a:lnTo>
                  <a:pt x="515" y="624"/>
                </a:lnTo>
                <a:lnTo>
                  <a:pt x="503" y="648"/>
                </a:lnTo>
                <a:lnTo>
                  <a:pt x="491" y="672"/>
                </a:lnTo>
                <a:lnTo>
                  <a:pt x="479" y="695"/>
                </a:lnTo>
                <a:lnTo>
                  <a:pt x="469" y="721"/>
                </a:lnTo>
                <a:lnTo>
                  <a:pt x="460" y="750"/>
                </a:lnTo>
                <a:lnTo>
                  <a:pt x="453" y="783"/>
                </a:lnTo>
                <a:lnTo>
                  <a:pt x="448" y="821"/>
                </a:lnTo>
                <a:lnTo>
                  <a:pt x="447" y="864"/>
                </a:lnTo>
                <a:lnTo>
                  <a:pt x="448" y="907"/>
                </a:lnTo>
                <a:lnTo>
                  <a:pt x="453" y="945"/>
                </a:lnTo>
                <a:lnTo>
                  <a:pt x="460" y="978"/>
                </a:lnTo>
                <a:lnTo>
                  <a:pt x="469" y="1007"/>
                </a:lnTo>
                <a:lnTo>
                  <a:pt x="479" y="1033"/>
                </a:lnTo>
                <a:lnTo>
                  <a:pt x="491" y="1056"/>
                </a:lnTo>
                <a:lnTo>
                  <a:pt x="503" y="1080"/>
                </a:lnTo>
                <a:lnTo>
                  <a:pt x="515" y="1104"/>
                </a:lnTo>
                <a:lnTo>
                  <a:pt x="525" y="1127"/>
                </a:lnTo>
                <a:lnTo>
                  <a:pt x="535" y="1153"/>
                </a:lnTo>
                <a:lnTo>
                  <a:pt x="545" y="1182"/>
                </a:lnTo>
                <a:lnTo>
                  <a:pt x="552" y="1215"/>
                </a:lnTo>
                <a:lnTo>
                  <a:pt x="556" y="1253"/>
                </a:lnTo>
                <a:lnTo>
                  <a:pt x="558" y="1296"/>
                </a:lnTo>
                <a:lnTo>
                  <a:pt x="556" y="1339"/>
                </a:lnTo>
                <a:lnTo>
                  <a:pt x="552" y="1377"/>
                </a:lnTo>
                <a:lnTo>
                  <a:pt x="545" y="1410"/>
                </a:lnTo>
                <a:lnTo>
                  <a:pt x="535" y="1439"/>
                </a:lnTo>
                <a:lnTo>
                  <a:pt x="525" y="1465"/>
                </a:lnTo>
                <a:lnTo>
                  <a:pt x="515" y="1488"/>
                </a:lnTo>
                <a:lnTo>
                  <a:pt x="503" y="1512"/>
                </a:lnTo>
                <a:lnTo>
                  <a:pt x="491" y="1536"/>
                </a:lnTo>
                <a:lnTo>
                  <a:pt x="479" y="1559"/>
                </a:lnTo>
                <a:lnTo>
                  <a:pt x="469" y="1585"/>
                </a:lnTo>
                <a:lnTo>
                  <a:pt x="460" y="1614"/>
                </a:lnTo>
                <a:lnTo>
                  <a:pt x="453" y="1647"/>
                </a:lnTo>
                <a:lnTo>
                  <a:pt x="448" y="1685"/>
                </a:lnTo>
                <a:lnTo>
                  <a:pt x="447" y="1728"/>
                </a:lnTo>
                <a:lnTo>
                  <a:pt x="448" y="1771"/>
                </a:lnTo>
                <a:lnTo>
                  <a:pt x="453" y="1809"/>
                </a:lnTo>
                <a:lnTo>
                  <a:pt x="460" y="1842"/>
                </a:lnTo>
                <a:lnTo>
                  <a:pt x="469" y="1871"/>
                </a:lnTo>
                <a:lnTo>
                  <a:pt x="479" y="1897"/>
                </a:lnTo>
                <a:lnTo>
                  <a:pt x="491" y="1920"/>
                </a:lnTo>
                <a:lnTo>
                  <a:pt x="503" y="1944"/>
                </a:lnTo>
                <a:lnTo>
                  <a:pt x="515" y="1968"/>
                </a:lnTo>
                <a:lnTo>
                  <a:pt x="525" y="1991"/>
                </a:lnTo>
                <a:lnTo>
                  <a:pt x="535" y="2017"/>
                </a:lnTo>
                <a:lnTo>
                  <a:pt x="545" y="2046"/>
                </a:lnTo>
                <a:lnTo>
                  <a:pt x="552" y="2079"/>
                </a:lnTo>
                <a:lnTo>
                  <a:pt x="556" y="2117"/>
                </a:lnTo>
                <a:lnTo>
                  <a:pt x="558" y="2159"/>
                </a:lnTo>
                <a:lnTo>
                  <a:pt x="556" y="2203"/>
                </a:lnTo>
                <a:lnTo>
                  <a:pt x="552" y="2241"/>
                </a:lnTo>
                <a:lnTo>
                  <a:pt x="545" y="2274"/>
                </a:lnTo>
                <a:lnTo>
                  <a:pt x="535" y="2303"/>
                </a:lnTo>
                <a:lnTo>
                  <a:pt x="525" y="2329"/>
                </a:lnTo>
                <a:lnTo>
                  <a:pt x="515" y="2352"/>
                </a:lnTo>
                <a:lnTo>
                  <a:pt x="503" y="2376"/>
                </a:lnTo>
                <a:lnTo>
                  <a:pt x="491" y="2400"/>
                </a:lnTo>
                <a:lnTo>
                  <a:pt x="479" y="2423"/>
                </a:lnTo>
                <a:lnTo>
                  <a:pt x="469" y="2449"/>
                </a:lnTo>
                <a:lnTo>
                  <a:pt x="460" y="2478"/>
                </a:lnTo>
                <a:lnTo>
                  <a:pt x="453" y="2511"/>
                </a:lnTo>
                <a:lnTo>
                  <a:pt x="448" y="2549"/>
                </a:lnTo>
                <a:lnTo>
                  <a:pt x="447" y="2592"/>
                </a:lnTo>
                <a:lnTo>
                  <a:pt x="448" y="2635"/>
                </a:lnTo>
                <a:lnTo>
                  <a:pt x="453" y="2673"/>
                </a:lnTo>
                <a:lnTo>
                  <a:pt x="460" y="2706"/>
                </a:lnTo>
                <a:lnTo>
                  <a:pt x="469" y="2735"/>
                </a:lnTo>
                <a:lnTo>
                  <a:pt x="479" y="2761"/>
                </a:lnTo>
                <a:lnTo>
                  <a:pt x="491" y="2784"/>
                </a:lnTo>
                <a:lnTo>
                  <a:pt x="515" y="2832"/>
                </a:lnTo>
                <a:lnTo>
                  <a:pt x="525" y="2855"/>
                </a:lnTo>
                <a:lnTo>
                  <a:pt x="535" y="2881"/>
                </a:lnTo>
                <a:lnTo>
                  <a:pt x="545" y="2910"/>
                </a:lnTo>
                <a:lnTo>
                  <a:pt x="552" y="2943"/>
                </a:lnTo>
                <a:lnTo>
                  <a:pt x="556" y="2981"/>
                </a:lnTo>
                <a:lnTo>
                  <a:pt x="558" y="3024"/>
                </a:lnTo>
                <a:lnTo>
                  <a:pt x="556" y="3067"/>
                </a:lnTo>
                <a:lnTo>
                  <a:pt x="552" y="3105"/>
                </a:lnTo>
                <a:lnTo>
                  <a:pt x="545" y="3138"/>
                </a:lnTo>
                <a:lnTo>
                  <a:pt x="535" y="3167"/>
                </a:lnTo>
                <a:lnTo>
                  <a:pt x="525" y="3193"/>
                </a:lnTo>
                <a:lnTo>
                  <a:pt x="515" y="3216"/>
                </a:lnTo>
                <a:lnTo>
                  <a:pt x="503" y="3240"/>
                </a:lnTo>
                <a:lnTo>
                  <a:pt x="491" y="3264"/>
                </a:lnTo>
                <a:lnTo>
                  <a:pt x="479" y="3287"/>
                </a:lnTo>
                <a:lnTo>
                  <a:pt x="469" y="3313"/>
                </a:lnTo>
                <a:lnTo>
                  <a:pt x="460" y="3342"/>
                </a:lnTo>
                <a:lnTo>
                  <a:pt x="453" y="3375"/>
                </a:lnTo>
                <a:lnTo>
                  <a:pt x="448" y="3413"/>
                </a:lnTo>
                <a:lnTo>
                  <a:pt x="447" y="3456"/>
                </a:lnTo>
                <a:lnTo>
                  <a:pt x="448" y="3499"/>
                </a:lnTo>
                <a:lnTo>
                  <a:pt x="453" y="3537"/>
                </a:lnTo>
                <a:lnTo>
                  <a:pt x="460" y="3570"/>
                </a:lnTo>
                <a:lnTo>
                  <a:pt x="469" y="3599"/>
                </a:lnTo>
                <a:lnTo>
                  <a:pt x="479" y="3625"/>
                </a:lnTo>
                <a:lnTo>
                  <a:pt x="491" y="3648"/>
                </a:lnTo>
                <a:lnTo>
                  <a:pt x="503" y="3672"/>
                </a:lnTo>
                <a:lnTo>
                  <a:pt x="515" y="3696"/>
                </a:lnTo>
                <a:lnTo>
                  <a:pt x="525" y="3719"/>
                </a:lnTo>
                <a:lnTo>
                  <a:pt x="535" y="3745"/>
                </a:lnTo>
                <a:lnTo>
                  <a:pt x="545" y="3774"/>
                </a:lnTo>
                <a:lnTo>
                  <a:pt x="552" y="3807"/>
                </a:lnTo>
                <a:lnTo>
                  <a:pt x="556" y="3845"/>
                </a:lnTo>
                <a:lnTo>
                  <a:pt x="558" y="3888"/>
                </a:lnTo>
                <a:lnTo>
                  <a:pt x="556" y="3931"/>
                </a:lnTo>
                <a:lnTo>
                  <a:pt x="552" y="3969"/>
                </a:lnTo>
                <a:lnTo>
                  <a:pt x="545" y="4002"/>
                </a:lnTo>
                <a:lnTo>
                  <a:pt x="535" y="4031"/>
                </a:lnTo>
                <a:lnTo>
                  <a:pt x="525" y="4057"/>
                </a:lnTo>
                <a:lnTo>
                  <a:pt x="515" y="4080"/>
                </a:lnTo>
                <a:lnTo>
                  <a:pt x="503" y="4104"/>
                </a:lnTo>
                <a:lnTo>
                  <a:pt x="491" y="4128"/>
                </a:lnTo>
                <a:lnTo>
                  <a:pt x="479" y="4151"/>
                </a:lnTo>
                <a:lnTo>
                  <a:pt x="469" y="4177"/>
                </a:lnTo>
                <a:lnTo>
                  <a:pt x="460" y="4206"/>
                </a:lnTo>
                <a:lnTo>
                  <a:pt x="453" y="4239"/>
                </a:lnTo>
                <a:lnTo>
                  <a:pt x="448" y="4277"/>
                </a:lnTo>
                <a:lnTo>
                  <a:pt x="447" y="4320"/>
                </a:lnTo>
                <a:lnTo>
                  <a:pt x="0" y="4320"/>
                </a:lnTo>
                <a:lnTo>
                  <a:pt x="0" y="0"/>
                </a:lnTo>
                <a:close/>
              </a:path>
            </a:pathLst>
          </a:custGeom>
          <a:solidFill>
            <a:schemeClr val="tx2"/>
          </a:solidFill>
          <a:ln w="0">
            <a:noFill/>
            <a:prstDash val="solid"/>
            <a:round/>
            <a:headEnd/>
            <a:tailEnd/>
          </a:ln>
        </p:spPr>
      </p:sp>
      <p:sp>
        <p:nvSpPr>
          <p:cNvPr id="3" name="Объект 2">
            <a:extLst>
              <a:ext uri="{FF2B5EF4-FFF2-40B4-BE49-F238E27FC236}">
                <a16:creationId xmlns="" xmlns:a16="http://schemas.microsoft.com/office/drawing/2014/main" id="{B9752263-12A2-4366-8288-BCA2F042C55A}"/>
              </a:ext>
            </a:extLst>
          </p:cNvPr>
          <p:cNvSpPr>
            <a:spLocks noGrp="1"/>
          </p:cNvSpPr>
          <p:nvPr>
            <p:ph idx="1"/>
          </p:nvPr>
        </p:nvSpPr>
        <p:spPr>
          <a:xfrm>
            <a:off x="5384463" y="1874517"/>
            <a:ext cx="6335338" cy="3593591"/>
          </a:xfrm>
        </p:spPr>
        <p:txBody>
          <a:bodyPr>
            <a:normAutofit/>
          </a:bodyPr>
          <a:lstStyle/>
          <a:p>
            <a:pPr marL="0" indent="0">
              <a:buNone/>
            </a:pPr>
            <a:r>
              <a:rPr lang="kk-KZ" sz="2400" dirty="0"/>
              <a:t>Адамдар өздерінің смартфонындағы кэшбегынан қандай да бір тағамға тапсырыс бергеннен кейін, қанша ақша кеткенін тексеруге мүмкіндігі бар. Бұның бәрі қауіпсіз әрекет, егер де сіз қарапайым түрмен тапсырыс бергіңіз келсе, әрине, бұл жерде даяшылар да жүреді.</a:t>
            </a:r>
            <a:endParaRPr lang="ru-RU" sz="2400" dirty="0"/>
          </a:p>
        </p:txBody>
      </p:sp>
      <p:sp>
        <p:nvSpPr>
          <p:cNvPr id="2053" name="Rectangle 72">
            <a:extLst>
              <a:ext uri="{FF2B5EF4-FFF2-40B4-BE49-F238E27FC236}">
                <a16:creationId xmlns="" xmlns:a16="http://schemas.microsoft.com/office/drawing/2014/main" id="{B80D28A2-8EA4-4EF0-9056-3BDAA7290FDA}"/>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11908536"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pic>
        <p:nvPicPr>
          <p:cNvPr id="2050" name="Picture 2" descr="http://prostojob.ru/wp-content/uploads/2013/10/b-recent-trends-in-storytelling.jpg">
            <a:extLst>
              <a:ext uri="{FF2B5EF4-FFF2-40B4-BE49-F238E27FC236}">
                <a16:creationId xmlns="" xmlns:a16="http://schemas.microsoft.com/office/drawing/2014/main" id="{2809A726-CA42-4CBF-A2EC-7F9522257576}"/>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1336" r="44837" b="-1"/>
          <a:stretch/>
        </p:blipFill>
        <p:spPr bwMode="auto">
          <a:xfrm>
            <a:off x="0" y="-9525"/>
            <a:ext cx="5187513" cy="68675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427045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18003601-FB85-47E1-A514-0CAFCC45F409}"/>
              </a:ext>
            </a:extLst>
          </p:cNvPr>
          <p:cNvSpPr>
            <a:spLocks noGrp="1"/>
          </p:cNvSpPr>
          <p:nvPr>
            <p:ph type="title"/>
          </p:nvPr>
        </p:nvSpPr>
        <p:spPr>
          <a:xfrm>
            <a:off x="1006839" y="340182"/>
            <a:ext cx="10178322" cy="1492132"/>
          </a:xfrm>
        </p:spPr>
        <p:txBody>
          <a:bodyPr>
            <a:normAutofit/>
          </a:bodyPr>
          <a:lstStyle/>
          <a:p>
            <a:pPr algn="ctr"/>
            <a:r>
              <a:rPr lang="kk-KZ" sz="4400">
                <a:latin typeface="Times New Roman" panose="02020603050405020304" pitchFamily="18" charset="0"/>
                <a:cs typeface="Times New Roman" panose="02020603050405020304" pitchFamily="18" charset="0"/>
              </a:rPr>
              <a:t>Менюдің макеті </a:t>
            </a:r>
            <a:endParaRPr lang="ru-RU" sz="4400" dirty="0">
              <a:latin typeface="Times New Roman" panose="02020603050405020304" pitchFamily="18" charset="0"/>
              <a:cs typeface="Times New Roman" panose="02020603050405020304" pitchFamily="18" charset="0"/>
            </a:endParaRPr>
          </a:p>
        </p:txBody>
      </p:sp>
      <p:pic>
        <p:nvPicPr>
          <p:cNvPr id="4" name="Рисунок 3">
            <a:extLst>
              <a:ext uri="{FF2B5EF4-FFF2-40B4-BE49-F238E27FC236}">
                <a16:creationId xmlns="" xmlns:a16="http://schemas.microsoft.com/office/drawing/2014/main" id="{416A4E62-C7CC-489A-922A-95FBAFF98066}"/>
              </a:ext>
            </a:extLst>
          </p:cNvPr>
          <p:cNvPicPr>
            <a:picLocks noChangeAspect="1"/>
          </p:cNvPicPr>
          <p:nvPr/>
        </p:nvPicPr>
        <p:blipFill>
          <a:blip r:embed="rId2" cstate="print"/>
          <a:stretch>
            <a:fillRect/>
          </a:stretch>
        </p:blipFill>
        <p:spPr>
          <a:xfrm>
            <a:off x="1610678" y="1266092"/>
            <a:ext cx="8970643" cy="5591908"/>
          </a:xfrm>
          <a:prstGeom prst="rect">
            <a:avLst/>
          </a:prstGeom>
        </p:spPr>
      </p:pic>
      <p:pic>
        <p:nvPicPr>
          <p:cNvPr id="5" name="Рисунок 4">
            <a:extLst>
              <a:ext uri="{FF2B5EF4-FFF2-40B4-BE49-F238E27FC236}">
                <a16:creationId xmlns="" xmlns:a16="http://schemas.microsoft.com/office/drawing/2014/main" id="{39C0C26F-52AD-4BFE-ACF3-EA3E9EA2938B}"/>
              </a:ext>
            </a:extLst>
          </p:cNvPr>
          <p:cNvPicPr>
            <a:picLocks noChangeAspect="1"/>
          </p:cNvPicPr>
          <p:nvPr/>
        </p:nvPicPr>
        <p:blipFill>
          <a:blip r:embed="rId3" cstate="print"/>
          <a:stretch>
            <a:fillRect/>
          </a:stretch>
        </p:blipFill>
        <p:spPr>
          <a:xfrm>
            <a:off x="394499" y="3719051"/>
            <a:ext cx="2841070" cy="2207924"/>
          </a:xfrm>
          <a:prstGeom prst="rect">
            <a:avLst/>
          </a:prstGeom>
        </p:spPr>
      </p:pic>
    </p:spTree>
    <p:extLst>
      <p:ext uri="{BB962C8B-B14F-4D97-AF65-F5344CB8AC3E}">
        <p14:creationId xmlns:p14="http://schemas.microsoft.com/office/powerpoint/2010/main" val="22261644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 xmlns:a16="http://schemas.microsoft.com/office/drawing/2014/main" id="{642FE7E0-EF28-44E5-A005-B64599A8F73A}"/>
              </a:ext>
            </a:extLst>
          </p:cNvPr>
          <p:cNvSpPr>
            <a:spLocks noGrp="1"/>
          </p:cNvSpPr>
          <p:nvPr>
            <p:ph idx="1"/>
          </p:nvPr>
        </p:nvSpPr>
        <p:spPr>
          <a:xfrm>
            <a:off x="1251678" y="2286001"/>
            <a:ext cx="10178322" cy="3593591"/>
          </a:xfrm>
        </p:spPr>
        <p:txBody>
          <a:bodyPr/>
          <a:lstStyle/>
          <a:p>
            <a:endParaRPr lang="ru-RU"/>
          </a:p>
        </p:txBody>
      </p:sp>
      <p:sp>
        <p:nvSpPr>
          <p:cNvPr id="4" name="AutoShape 2" descr="https://studfiles.net/html/2706/1000/html_3Usv8UNB46.hAMb/img-MobJ4n.jpg">
            <a:extLst>
              <a:ext uri="{FF2B5EF4-FFF2-40B4-BE49-F238E27FC236}">
                <a16:creationId xmlns="" xmlns:a16="http://schemas.microsoft.com/office/drawing/2014/main" id="{891AC2AE-3A6B-4BAC-BB7B-E87606BDAB8F}"/>
              </a:ext>
            </a:extLst>
          </p:cNvPr>
          <p:cNvSpPr>
            <a:spLocks noChangeAspect="1" noChangeArrowheads="1"/>
          </p:cNvSpPr>
          <p:nvPr/>
        </p:nvSpPr>
        <p:spPr bwMode="auto">
          <a:xfrm>
            <a:off x="6132420" y="3465420"/>
            <a:ext cx="115980" cy="11598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pic>
        <p:nvPicPr>
          <p:cNvPr id="3076" name="Picture 4" descr="http://nadezhin.ru/lj/pic16b/alisa11.jpg">
            <a:extLst>
              <a:ext uri="{FF2B5EF4-FFF2-40B4-BE49-F238E27FC236}">
                <a16:creationId xmlns="" xmlns:a16="http://schemas.microsoft.com/office/drawing/2014/main" id="{0ADC4842-9BEE-4F42-B3DC-63C1753C3913}"/>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509234" y="3523410"/>
            <a:ext cx="4741541" cy="3159564"/>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http://imhomir.com/uploads/images02/00/13/25/2016/07/11/b08030.jpg">
            <a:extLst>
              <a:ext uri="{FF2B5EF4-FFF2-40B4-BE49-F238E27FC236}">
                <a16:creationId xmlns="" xmlns:a16="http://schemas.microsoft.com/office/drawing/2014/main" id="{658E4EBE-6A77-4FA5-A72F-75A14839B8E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65039" y="3523410"/>
            <a:ext cx="4132569" cy="3101009"/>
          </a:xfrm>
          <a:prstGeom prst="rect">
            <a:avLst/>
          </a:prstGeom>
          <a:noFill/>
          <a:extLst>
            <a:ext uri="{909E8E84-426E-40DD-AFC4-6F175D3DCCD1}">
              <a14:hiddenFill xmlns:a14="http://schemas.microsoft.com/office/drawing/2010/main">
                <a:solidFill>
                  <a:srgbClr val="FFFFFF"/>
                </a:solidFill>
              </a14:hiddenFill>
            </a:ext>
          </a:extLst>
        </p:spPr>
      </p:pic>
      <p:pic>
        <p:nvPicPr>
          <p:cNvPr id="3080" name="Picture 8" descr="https://ic.pics.livejournal.com/katyakhripunova/67405050/600746/600746_900.jpg">
            <a:extLst>
              <a:ext uri="{FF2B5EF4-FFF2-40B4-BE49-F238E27FC236}">
                <a16:creationId xmlns="" xmlns:a16="http://schemas.microsoft.com/office/drawing/2014/main" id="{8FB33350-D867-47E8-A369-7DA60DA2FF23}"/>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395224" y="351990"/>
            <a:ext cx="4757130" cy="3171420"/>
          </a:xfrm>
          <a:prstGeom prst="rect">
            <a:avLst/>
          </a:prstGeom>
          <a:noFill/>
          <a:extLst>
            <a:ext uri="{909E8E84-426E-40DD-AFC4-6F175D3DCCD1}">
              <a14:hiddenFill xmlns:a14="http://schemas.microsoft.com/office/drawing/2010/main">
                <a:solidFill>
                  <a:srgbClr val="FFFFFF"/>
                </a:solidFill>
              </a14:hiddenFill>
            </a:ext>
          </a:extLst>
        </p:spPr>
      </p:pic>
      <p:pic>
        <p:nvPicPr>
          <p:cNvPr id="3082" name="Picture 10" descr="http://www.klever-decor.com.ua/wp-content/uploads/2016/09/Kendi-bar-Alisa-v-strane-chudes-5.jpg">
            <a:extLst>
              <a:ext uri="{FF2B5EF4-FFF2-40B4-BE49-F238E27FC236}">
                <a16:creationId xmlns="" xmlns:a16="http://schemas.microsoft.com/office/drawing/2014/main" id="{D37A7253-20E6-486D-A91B-A1A0164E0D0B}"/>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353413" y="454112"/>
            <a:ext cx="4764165" cy="31790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884358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 xmlns:a16="http://schemas.microsoft.com/office/drawing/2014/main" id="{A98AD482-27A4-454E-8A3A-84F73CBDA7E4}"/>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 xmlns:a16="http://schemas.microsoft.com/office/drawing/2014/main" id="{322422E2-F15A-43AE-98F1-7210710B0EB8}"/>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4640343"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Заголовок 1">
            <a:extLst>
              <a:ext uri="{FF2B5EF4-FFF2-40B4-BE49-F238E27FC236}">
                <a16:creationId xmlns="" xmlns:a16="http://schemas.microsoft.com/office/drawing/2014/main" id="{146FD480-3ACB-4CEE-B9AC-9D1ADC52B46A}"/>
              </a:ext>
            </a:extLst>
          </p:cNvPr>
          <p:cNvSpPr>
            <a:spLocks noGrp="1"/>
          </p:cNvSpPr>
          <p:nvPr>
            <p:ph type="title"/>
          </p:nvPr>
        </p:nvSpPr>
        <p:spPr>
          <a:xfrm>
            <a:off x="1223875" y="1078378"/>
            <a:ext cx="2917551" cy="4701244"/>
          </a:xfrm>
        </p:spPr>
        <p:txBody>
          <a:bodyPr anchor="ctr">
            <a:normAutofit/>
          </a:bodyPr>
          <a:lstStyle/>
          <a:p>
            <a:r>
              <a:rPr lang="kk-KZ" sz="3100" dirty="0"/>
              <a:t>Табыс факторлары:</a:t>
            </a:r>
            <a:r>
              <a:rPr lang="ru-RU" sz="3100" dirty="0"/>
              <a:t/>
            </a:r>
            <a:br>
              <a:rPr lang="ru-RU" sz="3100" dirty="0"/>
            </a:br>
            <a:endParaRPr lang="ru-RU" sz="3100" dirty="0"/>
          </a:p>
        </p:txBody>
      </p:sp>
      <p:sp>
        <p:nvSpPr>
          <p:cNvPr id="12" name="Freeform 6">
            <a:extLst>
              <a:ext uri="{FF2B5EF4-FFF2-40B4-BE49-F238E27FC236}">
                <a16:creationId xmlns="" xmlns:a16="http://schemas.microsoft.com/office/drawing/2014/main" id="{BDC8164B-5FC0-4CBD-B7AE-0CB8780FFCB3}"/>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bwMode="auto">
          <a:xfrm>
            <a:off x="0" y="0"/>
            <a:ext cx="885825" cy="6858000"/>
          </a:xfrm>
          <a:custGeom>
            <a:avLst/>
            <a:gdLst/>
            <a:ahLst/>
            <a:cxnLst/>
            <a:rect l="0" t="0" r="r" b="b"/>
            <a:pathLst>
              <a:path w="558" h="4320">
                <a:moveTo>
                  <a:pt x="0" y="0"/>
                </a:moveTo>
                <a:lnTo>
                  <a:pt x="447" y="0"/>
                </a:lnTo>
                <a:lnTo>
                  <a:pt x="448" y="43"/>
                </a:lnTo>
                <a:lnTo>
                  <a:pt x="453" y="81"/>
                </a:lnTo>
                <a:lnTo>
                  <a:pt x="460" y="114"/>
                </a:lnTo>
                <a:lnTo>
                  <a:pt x="469" y="143"/>
                </a:lnTo>
                <a:lnTo>
                  <a:pt x="479" y="169"/>
                </a:lnTo>
                <a:lnTo>
                  <a:pt x="491" y="192"/>
                </a:lnTo>
                <a:lnTo>
                  <a:pt x="503" y="216"/>
                </a:lnTo>
                <a:lnTo>
                  <a:pt x="515" y="240"/>
                </a:lnTo>
                <a:lnTo>
                  <a:pt x="525" y="263"/>
                </a:lnTo>
                <a:lnTo>
                  <a:pt x="535" y="289"/>
                </a:lnTo>
                <a:lnTo>
                  <a:pt x="545" y="318"/>
                </a:lnTo>
                <a:lnTo>
                  <a:pt x="552" y="351"/>
                </a:lnTo>
                <a:lnTo>
                  <a:pt x="556" y="389"/>
                </a:lnTo>
                <a:lnTo>
                  <a:pt x="558" y="432"/>
                </a:lnTo>
                <a:lnTo>
                  <a:pt x="556" y="475"/>
                </a:lnTo>
                <a:lnTo>
                  <a:pt x="552" y="513"/>
                </a:lnTo>
                <a:lnTo>
                  <a:pt x="545" y="546"/>
                </a:lnTo>
                <a:lnTo>
                  <a:pt x="535" y="575"/>
                </a:lnTo>
                <a:lnTo>
                  <a:pt x="525" y="601"/>
                </a:lnTo>
                <a:lnTo>
                  <a:pt x="515" y="624"/>
                </a:lnTo>
                <a:lnTo>
                  <a:pt x="503" y="648"/>
                </a:lnTo>
                <a:lnTo>
                  <a:pt x="491" y="672"/>
                </a:lnTo>
                <a:lnTo>
                  <a:pt x="479" y="695"/>
                </a:lnTo>
                <a:lnTo>
                  <a:pt x="469" y="721"/>
                </a:lnTo>
                <a:lnTo>
                  <a:pt x="460" y="750"/>
                </a:lnTo>
                <a:lnTo>
                  <a:pt x="453" y="783"/>
                </a:lnTo>
                <a:lnTo>
                  <a:pt x="448" y="821"/>
                </a:lnTo>
                <a:lnTo>
                  <a:pt x="447" y="864"/>
                </a:lnTo>
                <a:lnTo>
                  <a:pt x="448" y="907"/>
                </a:lnTo>
                <a:lnTo>
                  <a:pt x="453" y="945"/>
                </a:lnTo>
                <a:lnTo>
                  <a:pt x="460" y="978"/>
                </a:lnTo>
                <a:lnTo>
                  <a:pt x="469" y="1007"/>
                </a:lnTo>
                <a:lnTo>
                  <a:pt x="479" y="1033"/>
                </a:lnTo>
                <a:lnTo>
                  <a:pt x="491" y="1056"/>
                </a:lnTo>
                <a:lnTo>
                  <a:pt x="503" y="1080"/>
                </a:lnTo>
                <a:lnTo>
                  <a:pt x="515" y="1104"/>
                </a:lnTo>
                <a:lnTo>
                  <a:pt x="525" y="1127"/>
                </a:lnTo>
                <a:lnTo>
                  <a:pt x="535" y="1153"/>
                </a:lnTo>
                <a:lnTo>
                  <a:pt x="545" y="1182"/>
                </a:lnTo>
                <a:lnTo>
                  <a:pt x="552" y="1215"/>
                </a:lnTo>
                <a:lnTo>
                  <a:pt x="556" y="1253"/>
                </a:lnTo>
                <a:lnTo>
                  <a:pt x="558" y="1296"/>
                </a:lnTo>
                <a:lnTo>
                  <a:pt x="556" y="1339"/>
                </a:lnTo>
                <a:lnTo>
                  <a:pt x="552" y="1377"/>
                </a:lnTo>
                <a:lnTo>
                  <a:pt x="545" y="1410"/>
                </a:lnTo>
                <a:lnTo>
                  <a:pt x="535" y="1439"/>
                </a:lnTo>
                <a:lnTo>
                  <a:pt x="525" y="1465"/>
                </a:lnTo>
                <a:lnTo>
                  <a:pt x="515" y="1488"/>
                </a:lnTo>
                <a:lnTo>
                  <a:pt x="503" y="1512"/>
                </a:lnTo>
                <a:lnTo>
                  <a:pt x="491" y="1536"/>
                </a:lnTo>
                <a:lnTo>
                  <a:pt x="479" y="1559"/>
                </a:lnTo>
                <a:lnTo>
                  <a:pt x="469" y="1585"/>
                </a:lnTo>
                <a:lnTo>
                  <a:pt x="460" y="1614"/>
                </a:lnTo>
                <a:lnTo>
                  <a:pt x="453" y="1647"/>
                </a:lnTo>
                <a:lnTo>
                  <a:pt x="448" y="1685"/>
                </a:lnTo>
                <a:lnTo>
                  <a:pt x="447" y="1728"/>
                </a:lnTo>
                <a:lnTo>
                  <a:pt x="448" y="1771"/>
                </a:lnTo>
                <a:lnTo>
                  <a:pt x="453" y="1809"/>
                </a:lnTo>
                <a:lnTo>
                  <a:pt x="460" y="1842"/>
                </a:lnTo>
                <a:lnTo>
                  <a:pt x="469" y="1871"/>
                </a:lnTo>
                <a:lnTo>
                  <a:pt x="479" y="1897"/>
                </a:lnTo>
                <a:lnTo>
                  <a:pt x="491" y="1920"/>
                </a:lnTo>
                <a:lnTo>
                  <a:pt x="503" y="1944"/>
                </a:lnTo>
                <a:lnTo>
                  <a:pt x="515" y="1968"/>
                </a:lnTo>
                <a:lnTo>
                  <a:pt x="525" y="1991"/>
                </a:lnTo>
                <a:lnTo>
                  <a:pt x="535" y="2017"/>
                </a:lnTo>
                <a:lnTo>
                  <a:pt x="545" y="2046"/>
                </a:lnTo>
                <a:lnTo>
                  <a:pt x="552" y="2079"/>
                </a:lnTo>
                <a:lnTo>
                  <a:pt x="556" y="2117"/>
                </a:lnTo>
                <a:lnTo>
                  <a:pt x="558" y="2159"/>
                </a:lnTo>
                <a:lnTo>
                  <a:pt x="556" y="2203"/>
                </a:lnTo>
                <a:lnTo>
                  <a:pt x="552" y="2241"/>
                </a:lnTo>
                <a:lnTo>
                  <a:pt x="545" y="2274"/>
                </a:lnTo>
                <a:lnTo>
                  <a:pt x="535" y="2303"/>
                </a:lnTo>
                <a:lnTo>
                  <a:pt x="525" y="2329"/>
                </a:lnTo>
                <a:lnTo>
                  <a:pt x="515" y="2352"/>
                </a:lnTo>
                <a:lnTo>
                  <a:pt x="503" y="2376"/>
                </a:lnTo>
                <a:lnTo>
                  <a:pt x="491" y="2400"/>
                </a:lnTo>
                <a:lnTo>
                  <a:pt x="479" y="2423"/>
                </a:lnTo>
                <a:lnTo>
                  <a:pt x="469" y="2449"/>
                </a:lnTo>
                <a:lnTo>
                  <a:pt x="460" y="2478"/>
                </a:lnTo>
                <a:lnTo>
                  <a:pt x="453" y="2511"/>
                </a:lnTo>
                <a:lnTo>
                  <a:pt x="448" y="2549"/>
                </a:lnTo>
                <a:lnTo>
                  <a:pt x="447" y="2592"/>
                </a:lnTo>
                <a:lnTo>
                  <a:pt x="448" y="2635"/>
                </a:lnTo>
                <a:lnTo>
                  <a:pt x="453" y="2673"/>
                </a:lnTo>
                <a:lnTo>
                  <a:pt x="460" y="2706"/>
                </a:lnTo>
                <a:lnTo>
                  <a:pt x="469" y="2735"/>
                </a:lnTo>
                <a:lnTo>
                  <a:pt x="479" y="2761"/>
                </a:lnTo>
                <a:lnTo>
                  <a:pt x="491" y="2784"/>
                </a:lnTo>
                <a:lnTo>
                  <a:pt x="515" y="2832"/>
                </a:lnTo>
                <a:lnTo>
                  <a:pt x="525" y="2855"/>
                </a:lnTo>
                <a:lnTo>
                  <a:pt x="535" y="2881"/>
                </a:lnTo>
                <a:lnTo>
                  <a:pt x="545" y="2910"/>
                </a:lnTo>
                <a:lnTo>
                  <a:pt x="552" y="2943"/>
                </a:lnTo>
                <a:lnTo>
                  <a:pt x="556" y="2981"/>
                </a:lnTo>
                <a:lnTo>
                  <a:pt x="558" y="3024"/>
                </a:lnTo>
                <a:lnTo>
                  <a:pt x="556" y="3067"/>
                </a:lnTo>
                <a:lnTo>
                  <a:pt x="552" y="3105"/>
                </a:lnTo>
                <a:lnTo>
                  <a:pt x="545" y="3138"/>
                </a:lnTo>
                <a:lnTo>
                  <a:pt x="535" y="3167"/>
                </a:lnTo>
                <a:lnTo>
                  <a:pt x="525" y="3193"/>
                </a:lnTo>
                <a:lnTo>
                  <a:pt x="515" y="3216"/>
                </a:lnTo>
                <a:lnTo>
                  <a:pt x="503" y="3240"/>
                </a:lnTo>
                <a:lnTo>
                  <a:pt x="491" y="3264"/>
                </a:lnTo>
                <a:lnTo>
                  <a:pt x="479" y="3287"/>
                </a:lnTo>
                <a:lnTo>
                  <a:pt x="469" y="3313"/>
                </a:lnTo>
                <a:lnTo>
                  <a:pt x="460" y="3342"/>
                </a:lnTo>
                <a:lnTo>
                  <a:pt x="453" y="3375"/>
                </a:lnTo>
                <a:lnTo>
                  <a:pt x="448" y="3413"/>
                </a:lnTo>
                <a:lnTo>
                  <a:pt x="447" y="3456"/>
                </a:lnTo>
                <a:lnTo>
                  <a:pt x="448" y="3499"/>
                </a:lnTo>
                <a:lnTo>
                  <a:pt x="453" y="3537"/>
                </a:lnTo>
                <a:lnTo>
                  <a:pt x="460" y="3570"/>
                </a:lnTo>
                <a:lnTo>
                  <a:pt x="469" y="3599"/>
                </a:lnTo>
                <a:lnTo>
                  <a:pt x="479" y="3625"/>
                </a:lnTo>
                <a:lnTo>
                  <a:pt x="491" y="3648"/>
                </a:lnTo>
                <a:lnTo>
                  <a:pt x="503" y="3672"/>
                </a:lnTo>
                <a:lnTo>
                  <a:pt x="515" y="3696"/>
                </a:lnTo>
                <a:lnTo>
                  <a:pt x="525" y="3719"/>
                </a:lnTo>
                <a:lnTo>
                  <a:pt x="535" y="3745"/>
                </a:lnTo>
                <a:lnTo>
                  <a:pt x="545" y="3774"/>
                </a:lnTo>
                <a:lnTo>
                  <a:pt x="552" y="3807"/>
                </a:lnTo>
                <a:lnTo>
                  <a:pt x="556" y="3845"/>
                </a:lnTo>
                <a:lnTo>
                  <a:pt x="558" y="3888"/>
                </a:lnTo>
                <a:lnTo>
                  <a:pt x="556" y="3931"/>
                </a:lnTo>
                <a:lnTo>
                  <a:pt x="552" y="3969"/>
                </a:lnTo>
                <a:lnTo>
                  <a:pt x="545" y="4002"/>
                </a:lnTo>
                <a:lnTo>
                  <a:pt x="535" y="4031"/>
                </a:lnTo>
                <a:lnTo>
                  <a:pt x="525" y="4057"/>
                </a:lnTo>
                <a:lnTo>
                  <a:pt x="515" y="4080"/>
                </a:lnTo>
                <a:lnTo>
                  <a:pt x="503" y="4104"/>
                </a:lnTo>
                <a:lnTo>
                  <a:pt x="491" y="4128"/>
                </a:lnTo>
                <a:lnTo>
                  <a:pt x="479" y="4151"/>
                </a:lnTo>
                <a:lnTo>
                  <a:pt x="469" y="4177"/>
                </a:lnTo>
                <a:lnTo>
                  <a:pt x="460" y="4206"/>
                </a:lnTo>
                <a:lnTo>
                  <a:pt x="453" y="4239"/>
                </a:lnTo>
                <a:lnTo>
                  <a:pt x="448" y="4277"/>
                </a:lnTo>
                <a:lnTo>
                  <a:pt x="447" y="4320"/>
                </a:lnTo>
                <a:lnTo>
                  <a:pt x="0" y="4320"/>
                </a:lnTo>
                <a:lnTo>
                  <a:pt x="0" y="0"/>
                </a:lnTo>
                <a:close/>
              </a:path>
            </a:pathLst>
          </a:custGeom>
          <a:solidFill>
            <a:schemeClr val="accent1">
              <a:lumMod val="75000"/>
              <a:alpha val="70000"/>
            </a:schemeClr>
          </a:solidFill>
          <a:ln w="0">
            <a:noFill/>
            <a:prstDash val="solid"/>
            <a:round/>
            <a:headEnd/>
            <a:tailEnd/>
          </a:ln>
        </p:spPr>
      </p:sp>
      <p:sp>
        <p:nvSpPr>
          <p:cNvPr id="3" name="Объект 2">
            <a:extLst>
              <a:ext uri="{FF2B5EF4-FFF2-40B4-BE49-F238E27FC236}">
                <a16:creationId xmlns="" xmlns:a16="http://schemas.microsoft.com/office/drawing/2014/main" id="{E4436C87-21A8-49A9-8A86-6B959B32AE6F}"/>
              </a:ext>
            </a:extLst>
          </p:cNvPr>
          <p:cNvSpPr>
            <a:spLocks noGrp="1"/>
          </p:cNvSpPr>
          <p:nvPr>
            <p:ph idx="1"/>
          </p:nvPr>
        </p:nvSpPr>
        <p:spPr>
          <a:xfrm>
            <a:off x="5167062" y="1078378"/>
            <a:ext cx="6262938" cy="4701244"/>
          </a:xfrm>
        </p:spPr>
        <p:txBody>
          <a:bodyPr anchor="ctr">
            <a:normAutofit lnSpcReduction="10000"/>
          </a:bodyPr>
          <a:lstStyle/>
          <a:p>
            <a:pPr lvl="0"/>
            <a:r>
              <a:rPr lang="kk-KZ" dirty="0"/>
              <a:t>Қол жетімді бағалар</a:t>
            </a:r>
            <a:endParaRPr lang="ru-RU" dirty="0"/>
          </a:p>
          <a:p>
            <a:pPr lvl="0"/>
            <a:r>
              <a:rPr lang="kk-KZ" dirty="0"/>
              <a:t>Отбасылық формат</a:t>
            </a:r>
            <a:endParaRPr lang="ru-RU" dirty="0"/>
          </a:p>
          <a:p>
            <a:pPr lvl="0"/>
            <a:r>
              <a:rPr lang="kk-KZ" dirty="0"/>
              <a:t>Жылдам қызмет көрсету, өздерінің формаларымен де ерекшеленеді</a:t>
            </a:r>
            <a:endParaRPr lang="ru-RU" dirty="0"/>
          </a:p>
          <a:p>
            <a:pPr lvl="0"/>
            <a:r>
              <a:rPr lang="kk-KZ" dirty="0"/>
              <a:t>Штрихкод</a:t>
            </a:r>
            <a:endParaRPr lang="ru-RU" dirty="0"/>
          </a:p>
          <a:p>
            <a:pPr lvl="0"/>
            <a:r>
              <a:rPr lang="kk-KZ" dirty="0"/>
              <a:t>Қазіргі интерьер, дизайнымен ерекшеленеді</a:t>
            </a:r>
            <a:endParaRPr lang="ru-RU" dirty="0"/>
          </a:p>
          <a:p>
            <a:pPr lvl="0"/>
            <a:r>
              <a:rPr lang="kk-KZ" dirty="0"/>
              <a:t>Жағымды ертегідегідей атмосфера </a:t>
            </a:r>
          </a:p>
          <a:p>
            <a:pPr lvl="0"/>
            <a:r>
              <a:rPr lang="kk-KZ" dirty="0"/>
              <a:t>Заманауи технологиялардың қолданысы</a:t>
            </a:r>
          </a:p>
          <a:p>
            <a:pPr lvl="0"/>
            <a:r>
              <a:rPr lang="kk-KZ" dirty="0"/>
              <a:t>Мақсаты, шағын кафе желілерінің фонында ерекшеленетін бейнені жасау. Яғни, тематикалық кафе - ол дизайны жағымен өзінің атына сәйкес ерекшеленеді</a:t>
            </a:r>
            <a:endParaRPr lang="ru-RU" dirty="0"/>
          </a:p>
        </p:txBody>
      </p:sp>
      <p:cxnSp>
        <p:nvCxnSpPr>
          <p:cNvPr id="5" name="Прямая со стрелкой 4">
            <a:extLst>
              <a:ext uri="{FF2B5EF4-FFF2-40B4-BE49-F238E27FC236}">
                <a16:creationId xmlns="" xmlns:a16="http://schemas.microsoft.com/office/drawing/2014/main" id="{329053DD-2C23-41C8-BEF5-43CC1DACA1FC}"/>
              </a:ext>
            </a:extLst>
          </p:cNvPr>
          <p:cNvCxnSpPr>
            <a:cxnSpLocks/>
          </p:cNvCxnSpPr>
          <p:nvPr/>
        </p:nvCxnSpPr>
        <p:spPr>
          <a:xfrm flipV="1">
            <a:off x="3995225" y="1463040"/>
            <a:ext cx="1171837" cy="118168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9" name="Прямая со стрелкой 8">
            <a:extLst>
              <a:ext uri="{FF2B5EF4-FFF2-40B4-BE49-F238E27FC236}">
                <a16:creationId xmlns="" xmlns:a16="http://schemas.microsoft.com/office/drawing/2014/main" id="{75DF1A7F-47AF-451A-9D16-CA1158260673}"/>
              </a:ext>
            </a:extLst>
          </p:cNvPr>
          <p:cNvCxnSpPr>
            <a:cxnSpLocks/>
          </p:cNvCxnSpPr>
          <p:nvPr/>
        </p:nvCxnSpPr>
        <p:spPr>
          <a:xfrm flipV="1">
            <a:off x="3995225" y="1913207"/>
            <a:ext cx="1171837" cy="79240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4" name="Прямая со стрелкой 13">
            <a:extLst>
              <a:ext uri="{FF2B5EF4-FFF2-40B4-BE49-F238E27FC236}">
                <a16:creationId xmlns="" xmlns:a16="http://schemas.microsoft.com/office/drawing/2014/main" id="{4576B6BD-ED42-435A-8A4B-17A9FB9BD657}"/>
              </a:ext>
            </a:extLst>
          </p:cNvPr>
          <p:cNvCxnSpPr>
            <a:cxnSpLocks/>
          </p:cNvCxnSpPr>
          <p:nvPr/>
        </p:nvCxnSpPr>
        <p:spPr>
          <a:xfrm flipV="1">
            <a:off x="3878067" y="2309411"/>
            <a:ext cx="1288995" cy="559794"/>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7" name="Прямая со стрелкой 16">
            <a:extLst>
              <a:ext uri="{FF2B5EF4-FFF2-40B4-BE49-F238E27FC236}">
                <a16:creationId xmlns="" xmlns:a16="http://schemas.microsoft.com/office/drawing/2014/main" id="{DE2E9EE1-5EA0-403F-A7DC-643BF341F229}"/>
              </a:ext>
            </a:extLst>
          </p:cNvPr>
          <p:cNvCxnSpPr>
            <a:cxnSpLocks/>
          </p:cNvCxnSpPr>
          <p:nvPr/>
        </p:nvCxnSpPr>
        <p:spPr>
          <a:xfrm flipV="1">
            <a:off x="3868279" y="2832224"/>
            <a:ext cx="1265344" cy="189912"/>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1" name="Прямая со стрелкой 20">
            <a:extLst>
              <a:ext uri="{FF2B5EF4-FFF2-40B4-BE49-F238E27FC236}">
                <a16:creationId xmlns="" xmlns:a16="http://schemas.microsoft.com/office/drawing/2014/main" id="{857DFCA5-CCA9-4901-9E8E-31F038F36235}"/>
              </a:ext>
            </a:extLst>
          </p:cNvPr>
          <p:cNvCxnSpPr>
            <a:cxnSpLocks/>
          </p:cNvCxnSpPr>
          <p:nvPr/>
        </p:nvCxnSpPr>
        <p:spPr>
          <a:xfrm>
            <a:off x="3868279" y="3274255"/>
            <a:ext cx="1268485"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3" name="Прямая со стрелкой 22">
            <a:extLst>
              <a:ext uri="{FF2B5EF4-FFF2-40B4-BE49-F238E27FC236}">
                <a16:creationId xmlns="" xmlns:a16="http://schemas.microsoft.com/office/drawing/2014/main" id="{B9429254-1DAE-42ED-B932-2BE50D5CE325}"/>
              </a:ext>
            </a:extLst>
          </p:cNvPr>
          <p:cNvCxnSpPr>
            <a:cxnSpLocks/>
          </p:cNvCxnSpPr>
          <p:nvPr/>
        </p:nvCxnSpPr>
        <p:spPr>
          <a:xfrm>
            <a:off x="3878067" y="3491097"/>
            <a:ext cx="1255556" cy="250909"/>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5" name="Прямая со стрелкой 24">
            <a:extLst>
              <a:ext uri="{FF2B5EF4-FFF2-40B4-BE49-F238E27FC236}">
                <a16:creationId xmlns="" xmlns:a16="http://schemas.microsoft.com/office/drawing/2014/main" id="{07C1FF45-7DD4-45E7-BB74-2388AA487494}"/>
              </a:ext>
            </a:extLst>
          </p:cNvPr>
          <p:cNvCxnSpPr>
            <a:cxnSpLocks/>
          </p:cNvCxnSpPr>
          <p:nvPr/>
        </p:nvCxnSpPr>
        <p:spPr>
          <a:xfrm>
            <a:off x="3837237" y="3647544"/>
            <a:ext cx="1296386" cy="460222"/>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7" name="Прямая со стрелкой 26">
            <a:extLst>
              <a:ext uri="{FF2B5EF4-FFF2-40B4-BE49-F238E27FC236}">
                <a16:creationId xmlns="" xmlns:a16="http://schemas.microsoft.com/office/drawing/2014/main" id="{24144060-8B17-44FB-9259-6A9D5AD44433}"/>
              </a:ext>
            </a:extLst>
          </p:cNvPr>
          <p:cNvCxnSpPr/>
          <p:nvPr/>
        </p:nvCxnSpPr>
        <p:spPr>
          <a:xfrm>
            <a:off x="3630482" y="3783991"/>
            <a:ext cx="1536580" cy="805484"/>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984986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32" name="Picture 8" descr="https://japanhubdotcom.files.wordpress.com/2013/08/img_1068.jpg">
            <a:extLst>
              <a:ext uri="{FF2B5EF4-FFF2-40B4-BE49-F238E27FC236}">
                <a16:creationId xmlns="" xmlns:a16="http://schemas.microsoft.com/office/drawing/2014/main" id="{96163165-D745-4E53-ACB5-F50C1A47AE01}"/>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10464" r="1964" b="1"/>
          <a:stretch/>
        </p:blipFill>
        <p:spPr bwMode="auto">
          <a:xfrm>
            <a:off x="7794519" y="3506112"/>
            <a:ext cx="4397481" cy="3351888"/>
          </a:xfrm>
          <a:custGeom>
            <a:avLst/>
            <a:gdLst>
              <a:gd name="connsiteX0" fmla="*/ 0 w 4397481"/>
              <a:gd name="connsiteY0" fmla="*/ 0 h 3351888"/>
              <a:gd name="connsiteX1" fmla="*/ 4397481 w 4397481"/>
              <a:gd name="connsiteY1" fmla="*/ 0 h 3351888"/>
              <a:gd name="connsiteX2" fmla="*/ 4397481 w 4397481"/>
              <a:gd name="connsiteY2" fmla="*/ 3351888 h 3351888"/>
              <a:gd name="connsiteX3" fmla="*/ 1552363 w 4397481"/>
              <a:gd name="connsiteY3" fmla="*/ 3351888 h 3351888"/>
            </a:gdLst>
            <a:ahLst/>
            <a:cxnLst>
              <a:cxn ang="0">
                <a:pos x="connsiteX0" y="connsiteY0"/>
              </a:cxn>
              <a:cxn ang="0">
                <a:pos x="connsiteX1" y="connsiteY1"/>
              </a:cxn>
              <a:cxn ang="0">
                <a:pos x="connsiteX2" y="connsiteY2"/>
              </a:cxn>
              <a:cxn ang="0">
                <a:pos x="connsiteX3" y="connsiteY3"/>
              </a:cxn>
            </a:cxnLst>
            <a:rect l="l" t="t" r="r" b="b"/>
            <a:pathLst>
              <a:path w="4397481" h="3351888">
                <a:moveTo>
                  <a:pt x="0" y="0"/>
                </a:moveTo>
                <a:lnTo>
                  <a:pt x="4397481" y="0"/>
                </a:lnTo>
                <a:lnTo>
                  <a:pt x="4397481" y="3351888"/>
                </a:lnTo>
                <a:lnTo>
                  <a:pt x="1552363" y="3351888"/>
                </a:lnTo>
                <a:close/>
              </a:path>
            </a:pathLst>
          </a:custGeom>
          <a:noFill/>
          <a:extLst>
            <a:ext uri="{909E8E84-426E-40DD-AFC4-6F175D3DCCD1}">
              <a14:hiddenFill xmlns:a14="http://schemas.microsoft.com/office/drawing/2010/main">
                <a:solidFill>
                  <a:srgbClr val="FFFFFF"/>
                </a:solidFill>
              </a14:hiddenFill>
            </a:ext>
          </a:extLst>
        </p:spPr>
      </p:pic>
      <p:pic>
        <p:nvPicPr>
          <p:cNvPr id="1026" name="Picture 2" descr="https://cdn.fishki.net/upload/post/201512/13/1773926/2b657d.jpg">
            <a:extLst>
              <a:ext uri="{FF2B5EF4-FFF2-40B4-BE49-F238E27FC236}">
                <a16:creationId xmlns="" xmlns:a16="http://schemas.microsoft.com/office/drawing/2014/main" id="{39C41C75-F7BE-409A-BFDA-4E9EEB19E64B}"/>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369" r="1" b="1"/>
          <a:stretch/>
        </p:blipFill>
        <p:spPr bwMode="auto">
          <a:xfrm>
            <a:off x="20" y="10"/>
            <a:ext cx="9154673" cy="6863475"/>
          </a:xfrm>
          <a:custGeom>
            <a:avLst/>
            <a:gdLst>
              <a:gd name="connsiteX0" fmla="*/ 0 w 9154693"/>
              <a:gd name="connsiteY0" fmla="*/ 0 h 6863485"/>
              <a:gd name="connsiteX1" fmla="*/ 5976000 w 9154693"/>
              <a:gd name="connsiteY1" fmla="*/ 0 h 6863485"/>
              <a:gd name="connsiteX2" fmla="*/ 9154693 w 9154693"/>
              <a:gd name="connsiteY2" fmla="*/ 6863485 h 6863485"/>
              <a:gd name="connsiteX3" fmla="*/ 0 w 9154693"/>
              <a:gd name="connsiteY3" fmla="*/ 6863485 h 6863485"/>
              <a:gd name="connsiteX4" fmla="*/ 0 w 9154693"/>
              <a:gd name="connsiteY4" fmla="*/ 0 h 68634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54693" h="6863485">
                <a:moveTo>
                  <a:pt x="0" y="0"/>
                </a:moveTo>
                <a:lnTo>
                  <a:pt x="5976000" y="0"/>
                </a:lnTo>
                <a:lnTo>
                  <a:pt x="9154693" y="6863485"/>
                </a:lnTo>
                <a:lnTo>
                  <a:pt x="0" y="6863485"/>
                </a:lnTo>
                <a:lnTo>
                  <a:pt x="0" y="0"/>
                </a:lnTo>
                <a:close/>
              </a:path>
            </a:pathLst>
          </a:custGeom>
          <a:noFill/>
          <a:extLst>
            <a:ext uri="{909E8E84-426E-40DD-AFC4-6F175D3DCCD1}">
              <a14:hiddenFill xmlns:a14="http://schemas.microsoft.com/office/drawing/2010/main">
                <a:solidFill>
                  <a:srgbClr val="FFFFFF"/>
                </a:solidFill>
              </a14:hiddenFill>
            </a:ext>
          </a:extLst>
        </p:spPr>
      </p:pic>
      <p:pic>
        <p:nvPicPr>
          <p:cNvPr id="1034" name="Picture 10" descr="http://berlogos.com/media/cache/5e/89/5e89a78e47fc522739125de398669c73.jpg">
            <a:extLst>
              <a:ext uri="{FF2B5EF4-FFF2-40B4-BE49-F238E27FC236}">
                <a16:creationId xmlns="" xmlns:a16="http://schemas.microsoft.com/office/drawing/2014/main" id="{87ADA2E4-189D-4D45-AE9F-CED4F836D920}"/>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t="32996" r="3" b="1263"/>
          <a:stretch/>
        </p:blipFill>
        <p:spPr bwMode="auto">
          <a:xfrm>
            <a:off x="6168189" y="10"/>
            <a:ext cx="6023811" cy="3346394"/>
          </a:xfrm>
          <a:custGeom>
            <a:avLst/>
            <a:gdLst>
              <a:gd name="connsiteX0" fmla="*/ 0 w 6023811"/>
              <a:gd name="connsiteY0" fmla="*/ 0 h 3346404"/>
              <a:gd name="connsiteX1" fmla="*/ 6023811 w 6023811"/>
              <a:gd name="connsiteY1" fmla="*/ 0 h 3346404"/>
              <a:gd name="connsiteX2" fmla="*/ 6023811 w 6023811"/>
              <a:gd name="connsiteY2" fmla="*/ 3346404 h 3346404"/>
              <a:gd name="connsiteX3" fmla="*/ 1549824 w 6023811"/>
              <a:gd name="connsiteY3" fmla="*/ 3346404 h 3346404"/>
            </a:gdLst>
            <a:ahLst/>
            <a:cxnLst>
              <a:cxn ang="0">
                <a:pos x="connsiteX0" y="connsiteY0"/>
              </a:cxn>
              <a:cxn ang="0">
                <a:pos x="connsiteX1" y="connsiteY1"/>
              </a:cxn>
              <a:cxn ang="0">
                <a:pos x="connsiteX2" y="connsiteY2"/>
              </a:cxn>
              <a:cxn ang="0">
                <a:pos x="connsiteX3" y="connsiteY3"/>
              </a:cxn>
            </a:cxnLst>
            <a:rect l="l" t="t" r="r" b="b"/>
            <a:pathLst>
              <a:path w="6023811" h="3346404">
                <a:moveTo>
                  <a:pt x="0" y="0"/>
                </a:moveTo>
                <a:lnTo>
                  <a:pt x="6023811" y="0"/>
                </a:lnTo>
                <a:lnTo>
                  <a:pt x="6023811" y="3346404"/>
                </a:lnTo>
                <a:lnTo>
                  <a:pt x="1549824" y="3346404"/>
                </a:lnTo>
                <a:close/>
              </a:path>
            </a:pathLst>
          </a:custGeom>
          <a:noFill/>
          <a:extLst>
            <a:ext uri="{909E8E84-426E-40DD-AFC4-6F175D3DCCD1}">
              <a14:hiddenFill xmlns:a14="http://schemas.microsoft.com/office/drawing/2010/main">
                <a:solidFill>
                  <a:srgbClr val="FFFFFF"/>
                </a:solidFill>
              </a14:hiddenFill>
            </a:ext>
          </a:extLst>
        </p:spPr>
      </p:pic>
      <p:sp>
        <p:nvSpPr>
          <p:cNvPr id="6" name="Прямоугольник 5">
            <a:extLst>
              <a:ext uri="{FF2B5EF4-FFF2-40B4-BE49-F238E27FC236}">
                <a16:creationId xmlns="" xmlns:a16="http://schemas.microsoft.com/office/drawing/2014/main" id="{12C52398-4522-4327-A67A-9A8845619970}"/>
              </a:ext>
            </a:extLst>
          </p:cNvPr>
          <p:cNvSpPr/>
          <p:nvPr/>
        </p:nvSpPr>
        <p:spPr>
          <a:xfrm>
            <a:off x="2192102" y="2116308"/>
            <a:ext cx="8638407" cy="2246769"/>
          </a:xfrm>
          <a:prstGeom prst="rect">
            <a:avLst/>
          </a:prstGeom>
        </p:spPr>
        <p:txBody>
          <a:bodyPr wrap="square">
            <a:spAutoFit/>
          </a:bodyPr>
          <a:lstStyle/>
          <a:p>
            <a:pPr algn="ctr"/>
            <a:r>
              <a:rPr lang="ru-RU" sz="2800" b="1" dirty="0" err="1">
                <a:solidFill>
                  <a:schemeClr val="bg1"/>
                </a:solidFill>
                <a:highlight>
                  <a:srgbClr val="000000"/>
                </a:highlight>
              </a:rPr>
              <a:t>Қызмет</a:t>
            </a:r>
            <a:r>
              <a:rPr lang="ru-RU" sz="2800" b="1" dirty="0">
                <a:solidFill>
                  <a:schemeClr val="bg1"/>
                </a:solidFill>
                <a:highlight>
                  <a:srgbClr val="000000"/>
                </a:highlight>
              </a:rPr>
              <a:t> </a:t>
            </a:r>
            <a:r>
              <a:rPr lang="ru-RU" sz="2800" b="1" dirty="0" err="1">
                <a:solidFill>
                  <a:schemeClr val="bg1"/>
                </a:solidFill>
                <a:highlight>
                  <a:srgbClr val="000000"/>
                </a:highlight>
              </a:rPr>
              <a:t>тізімі</a:t>
            </a:r>
            <a:r>
              <a:rPr lang="ru-RU" sz="2800" b="1" dirty="0">
                <a:solidFill>
                  <a:schemeClr val="bg1"/>
                </a:solidFill>
                <a:highlight>
                  <a:srgbClr val="000000"/>
                </a:highlight>
              </a:rPr>
              <a:t>: </a:t>
            </a:r>
            <a:r>
              <a:rPr lang="ru-RU" sz="2800" b="1" dirty="0" err="1">
                <a:solidFill>
                  <a:schemeClr val="bg1"/>
                </a:solidFill>
                <a:highlight>
                  <a:srgbClr val="000000"/>
                </a:highlight>
              </a:rPr>
              <a:t>күнделікті</a:t>
            </a:r>
            <a:r>
              <a:rPr lang="ru-RU" sz="2800" b="1" dirty="0">
                <a:solidFill>
                  <a:schemeClr val="bg1"/>
                </a:solidFill>
                <a:highlight>
                  <a:srgbClr val="000000"/>
                </a:highlight>
              </a:rPr>
              <a:t> </a:t>
            </a:r>
            <a:r>
              <a:rPr lang="ru-RU" sz="2800" b="1" dirty="0" err="1">
                <a:solidFill>
                  <a:schemeClr val="bg1"/>
                </a:solidFill>
                <a:highlight>
                  <a:srgbClr val="000000"/>
                </a:highlight>
              </a:rPr>
              <a:t>тамақтану</a:t>
            </a:r>
            <a:r>
              <a:rPr lang="ru-RU" sz="2800" b="1" dirty="0">
                <a:solidFill>
                  <a:schemeClr val="bg1"/>
                </a:solidFill>
                <a:highlight>
                  <a:srgbClr val="000000"/>
                </a:highlight>
              </a:rPr>
              <a:t>: </a:t>
            </a:r>
            <a:r>
              <a:rPr lang="ru-RU" sz="2800" b="1" dirty="0" err="1">
                <a:solidFill>
                  <a:schemeClr val="bg1"/>
                </a:solidFill>
                <a:highlight>
                  <a:srgbClr val="000000"/>
                </a:highlight>
              </a:rPr>
              <a:t>таңғы</a:t>
            </a:r>
            <a:r>
              <a:rPr lang="ru-RU" sz="2800" b="1" dirty="0">
                <a:solidFill>
                  <a:schemeClr val="bg1"/>
                </a:solidFill>
                <a:highlight>
                  <a:srgbClr val="000000"/>
                </a:highlight>
              </a:rPr>
              <a:t> ас, </a:t>
            </a:r>
            <a:r>
              <a:rPr lang="ru-RU" sz="2800" b="1" dirty="0" err="1">
                <a:solidFill>
                  <a:schemeClr val="bg1"/>
                </a:solidFill>
                <a:highlight>
                  <a:srgbClr val="000000"/>
                </a:highlight>
              </a:rPr>
              <a:t>түскі</a:t>
            </a:r>
            <a:r>
              <a:rPr lang="ru-RU" sz="2800" b="1" dirty="0">
                <a:solidFill>
                  <a:schemeClr val="bg1"/>
                </a:solidFill>
                <a:highlight>
                  <a:srgbClr val="000000"/>
                </a:highlight>
              </a:rPr>
              <a:t> ас, ланч; </a:t>
            </a:r>
            <a:r>
              <a:rPr lang="ru-RU" sz="2800" b="1" dirty="0" err="1">
                <a:solidFill>
                  <a:schemeClr val="bg1"/>
                </a:solidFill>
                <a:highlight>
                  <a:srgbClr val="000000"/>
                </a:highlight>
              </a:rPr>
              <a:t>мерекелік</a:t>
            </a:r>
            <a:r>
              <a:rPr lang="ru-RU" sz="2800" b="1" dirty="0">
                <a:solidFill>
                  <a:schemeClr val="bg1"/>
                </a:solidFill>
                <a:highlight>
                  <a:srgbClr val="000000"/>
                </a:highlight>
              </a:rPr>
              <a:t> </a:t>
            </a:r>
            <a:r>
              <a:rPr lang="ru-RU" sz="2800" b="1" dirty="0" err="1">
                <a:solidFill>
                  <a:schemeClr val="bg1"/>
                </a:solidFill>
                <a:highlight>
                  <a:srgbClr val="000000"/>
                </a:highlight>
              </a:rPr>
              <a:t>және</a:t>
            </a:r>
            <a:r>
              <a:rPr lang="ru-RU" sz="2800" b="1" dirty="0">
                <a:solidFill>
                  <a:schemeClr val="bg1"/>
                </a:solidFill>
                <a:highlight>
                  <a:srgbClr val="000000"/>
                </a:highlight>
              </a:rPr>
              <a:t> </a:t>
            </a:r>
            <a:r>
              <a:rPr lang="ru-RU" sz="2800" b="1" dirty="0" err="1">
                <a:solidFill>
                  <a:schemeClr val="bg1"/>
                </a:solidFill>
                <a:highlight>
                  <a:srgbClr val="000000"/>
                </a:highlight>
              </a:rPr>
              <a:t>романтикалық</a:t>
            </a:r>
            <a:r>
              <a:rPr lang="ru-RU" sz="2800" b="1" dirty="0">
                <a:solidFill>
                  <a:schemeClr val="bg1"/>
                </a:solidFill>
                <a:highlight>
                  <a:srgbClr val="000000"/>
                </a:highlight>
              </a:rPr>
              <a:t> </a:t>
            </a:r>
            <a:r>
              <a:rPr lang="ru-RU" sz="2800" b="1" dirty="0" err="1">
                <a:solidFill>
                  <a:schemeClr val="bg1"/>
                </a:solidFill>
                <a:highlight>
                  <a:srgbClr val="000000"/>
                </a:highlight>
              </a:rPr>
              <a:t>кештерді</a:t>
            </a:r>
            <a:r>
              <a:rPr lang="ru-RU" sz="2800" b="1" dirty="0">
                <a:solidFill>
                  <a:schemeClr val="bg1"/>
                </a:solidFill>
                <a:highlight>
                  <a:srgbClr val="000000"/>
                </a:highlight>
              </a:rPr>
              <a:t> </a:t>
            </a:r>
            <a:r>
              <a:rPr lang="ru-RU" sz="2800" b="1" dirty="0" err="1">
                <a:solidFill>
                  <a:schemeClr val="bg1"/>
                </a:solidFill>
                <a:highlight>
                  <a:srgbClr val="000000"/>
                </a:highlight>
              </a:rPr>
              <a:t>өткізу</a:t>
            </a:r>
            <a:r>
              <a:rPr lang="ru-RU" sz="2800" b="1" dirty="0">
                <a:solidFill>
                  <a:schemeClr val="bg1"/>
                </a:solidFill>
                <a:highlight>
                  <a:srgbClr val="000000"/>
                </a:highlight>
              </a:rPr>
              <a:t>; </a:t>
            </a:r>
            <a:r>
              <a:rPr lang="ru-RU" sz="2800" b="1" dirty="0" err="1">
                <a:solidFill>
                  <a:schemeClr val="bg1"/>
                </a:solidFill>
                <a:highlight>
                  <a:srgbClr val="000000"/>
                </a:highlight>
              </a:rPr>
              <a:t>банкеттерді</a:t>
            </a:r>
            <a:r>
              <a:rPr lang="ru-RU" sz="2800" b="1" dirty="0">
                <a:solidFill>
                  <a:schemeClr val="bg1"/>
                </a:solidFill>
                <a:highlight>
                  <a:srgbClr val="000000"/>
                </a:highlight>
              </a:rPr>
              <a:t>, </a:t>
            </a:r>
            <a:r>
              <a:rPr lang="ru-RU" sz="2800" b="1" dirty="0" err="1">
                <a:solidFill>
                  <a:schemeClr val="bg1"/>
                </a:solidFill>
                <a:highlight>
                  <a:srgbClr val="000000"/>
                </a:highlight>
              </a:rPr>
              <a:t>корпоративтік</a:t>
            </a:r>
            <a:r>
              <a:rPr lang="ru-RU" sz="2800" b="1" dirty="0">
                <a:solidFill>
                  <a:schemeClr val="bg1"/>
                </a:solidFill>
                <a:highlight>
                  <a:srgbClr val="000000"/>
                </a:highlight>
              </a:rPr>
              <a:t> </a:t>
            </a:r>
            <a:r>
              <a:rPr lang="ru-RU" sz="2800" b="1" dirty="0" err="1">
                <a:solidFill>
                  <a:schemeClr val="bg1"/>
                </a:solidFill>
                <a:highlight>
                  <a:srgbClr val="000000"/>
                </a:highlight>
              </a:rPr>
              <a:t>кездесулер</a:t>
            </a:r>
            <a:r>
              <a:rPr lang="ru-RU" sz="2800" b="1" dirty="0">
                <a:solidFill>
                  <a:schemeClr val="bg1"/>
                </a:solidFill>
                <a:highlight>
                  <a:srgbClr val="000000"/>
                </a:highlight>
              </a:rPr>
              <a:t> мен </a:t>
            </a:r>
            <a:r>
              <a:rPr lang="ru-RU" sz="2800" b="1" dirty="0" err="1">
                <a:solidFill>
                  <a:schemeClr val="bg1"/>
                </a:solidFill>
                <a:highlight>
                  <a:srgbClr val="000000"/>
                </a:highlight>
              </a:rPr>
              <a:t>кештерді</a:t>
            </a:r>
            <a:r>
              <a:rPr lang="ru-RU" sz="2800" b="1" dirty="0">
                <a:solidFill>
                  <a:schemeClr val="bg1"/>
                </a:solidFill>
                <a:highlight>
                  <a:srgbClr val="000000"/>
                </a:highlight>
              </a:rPr>
              <a:t> </a:t>
            </a:r>
            <a:r>
              <a:rPr lang="ru-RU" sz="2800" b="1" dirty="0" err="1">
                <a:solidFill>
                  <a:schemeClr val="bg1"/>
                </a:solidFill>
                <a:highlight>
                  <a:srgbClr val="000000"/>
                </a:highlight>
              </a:rPr>
              <a:t>ұйымдастыру</a:t>
            </a:r>
            <a:r>
              <a:rPr lang="ru-RU" sz="2800" b="1" dirty="0">
                <a:solidFill>
                  <a:schemeClr val="bg1"/>
                </a:solidFill>
                <a:highlight>
                  <a:srgbClr val="000000"/>
                </a:highlight>
              </a:rPr>
              <a:t>; </a:t>
            </a:r>
            <a:r>
              <a:rPr lang="ru-RU" sz="2800" b="1" dirty="0" err="1">
                <a:solidFill>
                  <a:schemeClr val="bg1"/>
                </a:solidFill>
                <a:highlight>
                  <a:srgbClr val="000000"/>
                </a:highlight>
              </a:rPr>
              <a:t>салтанаттарды</a:t>
            </a:r>
            <a:r>
              <a:rPr lang="ru-RU" sz="2800" b="1" dirty="0">
                <a:solidFill>
                  <a:schemeClr val="bg1"/>
                </a:solidFill>
                <a:highlight>
                  <a:srgbClr val="000000"/>
                </a:highlight>
              </a:rPr>
              <a:t> </a:t>
            </a:r>
            <a:r>
              <a:rPr lang="ru-RU" sz="2800" b="1" dirty="0" err="1">
                <a:solidFill>
                  <a:schemeClr val="bg1"/>
                </a:solidFill>
                <a:highlight>
                  <a:srgbClr val="000000"/>
                </a:highlight>
              </a:rPr>
              <a:t>өткізу</a:t>
            </a:r>
            <a:r>
              <a:rPr lang="ru-RU" sz="2800" b="1" dirty="0">
                <a:solidFill>
                  <a:schemeClr val="bg1"/>
                </a:solidFill>
                <a:highlight>
                  <a:srgbClr val="000000"/>
                </a:highlight>
              </a:rPr>
              <a:t>: </a:t>
            </a:r>
            <a:r>
              <a:rPr lang="ru-RU" sz="2800" b="1" dirty="0" err="1">
                <a:solidFill>
                  <a:schemeClr val="bg1"/>
                </a:solidFill>
                <a:highlight>
                  <a:srgbClr val="000000"/>
                </a:highlight>
              </a:rPr>
              <a:t>үйлену</a:t>
            </a:r>
            <a:r>
              <a:rPr lang="ru-RU" sz="2800" b="1" dirty="0">
                <a:solidFill>
                  <a:schemeClr val="bg1"/>
                </a:solidFill>
                <a:highlight>
                  <a:srgbClr val="000000"/>
                </a:highlight>
              </a:rPr>
              <a:t> </a:t>
            </a:r>
            <a:r>
              <a:rPr lang="ru-RU" sz="2800" b="1" dirty="0" err="1">
                <a:solidFill>
                  <a:schemeClr val="bg1"/>
                </a:solidFill>
                <a:highlight>
                  <a:srgbClr val="000000"/>
                </a:highlight>
              </a:rPr>
              <a:t>тойы</a:t>
            </a:r>
            <a:r>
              <a:rPr lang="ru-RU" sz="2800" b="1" dirty="0">
                <a:solidFill>
                  <a:schemeClr val="bg1"/>
                </a:solidFill>
                <a:highlight>
                  <a:srgbClr val="000000"/>
                </a:highlight>
              </a:rPr>
              <a:t>, </a:t>
            </a:r>
            <a:r>
              <a:rPr lang="ru-RU" sz="2800" b="1" dirty="0" err="1">
                <a:solidFill>
                  <a:schemeClr val="bg1"/>
                </a:solidFill>
                <a:highlight>
                  <a:srgbClr val="000000"/>
                </a:highlight>
              </a:rPr>
              <a:t>туған</a:t>
            </a:r>
            <a:r>
              <a:rPr lang="ru-RU" sz="2800" b="1" dirty="0">
                <a:solidFill>
                  <a:schemeClr val="bg1"/>
                </a:solidFill>
                <a:highlight>
                  <a:srgbClr val="000000"/>
                </a:highlight>
              </a:rPr>
              <a:t> </a:t>
            </a:r>
            <a:r>
              <a:rPr lang="ru-RU" sz="2800" b="1" dirty="0" err="1">
                <a:solidFill>
                  <a:schemeClr val="bg1"/>
                </a:solidFill>
                <a:highlight>
                  <a:srgbClr val="000000"/>
                </a:highlight>
              </a:rPr>
              <a:t>күндері</a:t>
            </a:r>
            <a:r>
              <a:rPr lang="ru-RU" sz="2800" b="1" dirty="0">
                <a:solidFill>
                  <a:schemeClr val="bg1"/>
                </a:solidFill>
                <a:highlight>
                  <a:srgbClr val="000000"/>
                </a:highlight>
              </a:rPr>
              <a:t>, </a:t>
            </a:r>
            <a:r>
              <a:rPr lang="ru-RU" sz="2800" b="1" dirty="0" err="1">
                <a:solidFill>
                  <a:schemeClr val="bg1"/>
                </a:solidFill>
                <a:highlight>
                  <a:srgbClr val="000000"/>
                </a:highlight>
              </a:rPr>
              <a:t>мерейтойлар</a:t>
            </a:r>
            <a:r>
              <a:rPr lang="ru-RU" sz="2800" b="1" dirty="0">
                <a:solidFill>
                  <a:schemeClr val="bg1"/>
                </a:solidFill>
                <a:highlight>
                  <a:srgbClr val="000000"/>
                </a:highlight>
              </a:rPr>
              <a:t> </a:t>
            </a:r>
            <a:r>
              <a:rPr lang="ru-RU" sz="2800" b="1" dirty="0" err="1">
                <a:solidFill>
                  <a:schemeClr val="bg1"/>
                </a:solidFill>
                <a:highlight>
                  <a:srgbClr val="000000"/>
                </a:highlight>
              </a:rPr>
              <a:t>және</a:t>
            </a:r>
            <a:r>
              <a:rPr lang="ru-RU" sz="2800" b="1" dirty="0">
                <a:solidFill>
                  <a:schemeClr val="bg1"/>
                </a:solidFill>
                <a:highlight>
                  <a:srgbClr val="000000"/>
                </a:highlight>
              </a:rPr>
              <a:t> т. б.</a:t>
            </a:r>
          </a:p>
        </p:txBody>
      </p:sp>
    </p:spTree>
    <p:extLst>
      <p:ext uri="{BB962C8B-B14F-4D97-AF65-F5344CB8AC3E}">
        <p14:creationId xmlns:p14="http://schemas.microsoft.com/office/powerpoint/2010/main" val="29745676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FDA857A3-5C06-48B3-9FCC-F7219D7DF43A}"/>
              </a:ext>
            </a:extLst>
          </p:cNvPr>
          <p:cNvSpPr>
            <a:spLocks noGrp="1"/>
          </p:cNvSpPr>
          <p:nvPr>
            <p:ph type="title"/>
          </p:nvPr>
        </p:nvSpPr>
        <p:spPr>
          <a:xfrm>
            <a:off x="1610923" y="0"/>
            <a:ext cx="9657471" cy="393895"/>
          </a:xfrm>
        </p:spPr>
        <p:txBody>
          <a:bodyPr>
            <a:normAutofit fontScale="90000"/>
          </a:bodyPr>
          <a:lstStyle/>
          <a:p>
            <a:pPr algn="ctr"/>
            <a:r>
              <a:rPr lang="en-US" sz="3600" b="1" dirty="0"/>
              <a:t>SWOT-</a:t>
            </a:r>
            <a:r>
              <a:rPr lang="kk-KZ" sz="3600" b="1" dirty="0"/>
              <a:t>талдау</a:t>
            </a:r>
            <a:r>
              <a:rPr lang="ru-RU" dirty="0"/>
              <a:t/>
            </a:r>
            <a:br>
              <a:rPr lang="ru-RU" dirty="0"/>
            </a:br>
            <a:endParaRPr lang="ru-RU" dirty="0"/>
          </a:p>
        </p:txBody>
      </p:sp>
      <p:graphicFrame>
        <p:nvGraphicFramePr>
          <p:cNvPr id="4" name="Объект 3">
            <a:extLst>
              <a:ext uri="{FF2B5EF4-FFF2-40B4-BE49-F238E27FC236}">
                <a16:creationId xmlns="" xmlns:a16="http://schemas.microsoft.com/office/drawing/2014/main" id="{097478C9-01FF-4261-A4FD-6A342EBE3DC1}"/>
              </a:ext>
            </a:extLst>
          </p:cNvPr>
          <p:cNvGraphicFramePr>
            <a:graphicFrameLocks noGrp="1"/>
          </p:cNvGraphicFramePr>
          <p:nvPr>
            <p:ph idx="1"/>
            <p:extLst>
              <p:ext uri="{D42A27DB-BD31-4B8C-83A1-F6EECF244321}">
                <p14:modId xmlns:p14="http://schemas.microsoft.com/office/powerpoint/2010/main" val="4221622217"/>
              </p:ext>
            </p:extLst>
          </p:nvPr>
        </p:nvGraphicFramePr>
        <p:xfrm>
          <a:off x="1610923" y="393895"/>
          <a:ext cx="9491005" cy="6889048"/>
        </p:xfrm>
        <a:graphic>
          <a:graphicData uri="http://schemas.openxmlformats.org/drawingml/2006/table">
            <a:tbl>
              <a:tblPr firstRow="1" firstCol="1" bandRow="1">
                <a:tableStyleId>{7DF18680-E054-41AD-8BC1-D1AEF772440D}</a:tableStyleId>
              </a:tblPr>
              <a:tblGrid>
                <a:gridCol w="4744995">
                  <a:extLst>
                    <a:ext uri="{9D8B030D-6E8A-4147-A177-3AD203B41FA5}">
                      <a16:colId xmlns="" xmlns:a16="http://schemas.microsoft.com/office/drawing/2014/main" val="2067530253"/>
                    </a:ext>
                  </a:extLst>
                </a:gridCol>
                <a:gridCol w="4746010">
                  <a:extLst>
                    <a:ext uri="{9D8B030D-6E8A-4147-A177-3AD203B41FA5}">
                      <a16:colId xmlns="" xmlns:a16="http://schemas.microsoft.com/office/drawing/2014/main" val="91189719"/>
                    </a:ext>
                  </a:extLst>
                </a:gridCol>
              </a:tblGrid>
              <a:tr h="235517">
                <a:tc>
                  <a:txBody>
                    <a:bodyPr/>
                    <a:lstStyle/>
                    <a:p>
                      <a:pPr>
                        <a:lnSpc>
                          <a:spcPct val="107000"/>
                        </a:lnSpc>
                        <a:spcAft>
                          <a:spcPts val="0"/>
                        </a:spcAft>
                      </a:pPr>
                      <a:r>
                        <a:rPr lang="kk-KZ" sz="1400" dirty="0">
                          <a:effectLst/>
                        </a:rPr>
                        <a:t>Күшті жақтары</a:t>
                      </a:r>
                      <a:endParaRPr lang="ru-RU" sz="1400" dirty="0">
                        <a:effectLst/>
                        <a:latin typeface="Calibri" panose="020F0502020204030204" pitchFamily="34" charset="0"/>
                        <a:ea typeface="Yu Mincho" panose="02020400000000000000" pitchFamily="18" charset="-128"/>
                        <a:cs typeface="Times New Roman" panose="02020603050405020304" pitchFamily="18" charset="0"/>
                      </a:endParaRPr>
                    </a:p>
                  </a:txBody>
                  <a:tcPr marL="45361" marR="45361" marT="0" marB="0"/>
                </a:tc>
                <a:tc>
                  <a:txBody>
                    <a:bodyPr/>
                    <a:lstStyle/>
                    <a:p>
                      <a:pPr>
                        <a:lnSpc>
                          <a:spcPct val="107000"/>
                        </a:lnSpc>
                        <a:spcAft>
                          <a:spcPts val="0"/>
                        </a:spcAft>
                      </a:pPr>
                      <a:r>
                        <a:rPr lang="kk-KZ" sz="1400" dirty="0">
                          <a:effectLst/>
                        </a:rPr>
                        <a:t>Әлсіз жақтары</a:t>
                      </a:r>
                      <a:endParaRPr lang="ru-RU" sz="1400" dirty="0">
                        <a:effectLst/>
                        <a:latin typeface="Calibri" panose="020F0502020204030204" pitchFamily="34" charset="0"/>
                        <a:ea typeface="Yu Mincho" panose="02020400000000000000" pitchFamily="18" charset="-128"/>
                        <a:cs typeface="Times New Roman" panose="02020603050405020304" pitchFamily="18" charset="0"/>
                      </a:endParaRPr>
                    </a:p>
                  </a:txBody>
                  <a:tcPr marL="45361" marR="45361" marT="0" marB="0"/>
                </a:tc>
                <a:extLst>
                  <a:ext uri="{0D108BD9-81ED-4DB2-BD59-A6C34878D82A}">
                    <a16:rowId xmlns="" xmlns:a16="http://schemas.microsoft.com/office/drawing/2014/main" val="1227800968"/>
                  </a:ext>
                </a:extLst>
              </a:tr>
              <a:tr h="2977448">
                <a:tc>
                  <a:txBody>
                    <a:bodyPr/>
                    <a:lstStyle/>
                    <a:p>
                      <a:pPr marL="342900" indent="-342900">
                        <a:lnSpc>
                          <a:spcPct val="107000"/>
                        </a:lnSpc>
                        <a:spcAft>
                          <a:spcPts val="0"/>
                        </a:spcAft>
                        <a:buFont typeface="+mj-lt"/>
                        <a:buAutoNum type="arabicPeriod"/>
                      </a:pPr>
                      <a:r>
                        <a:rPr lang="kk-KZ" sz="1600" dirty="0">
                          <a:effectLst/>
                        </a:rPr>
                        <a:t>Дизайны жағынан ерекшелігі</a:t>
                      </a:r>
                      <a:endParaRPr lang="ru-RU" sz="1200" dirty="0">
                        <a:effectLst/>
                      </a:endParaRPr>
                    </a:p>
                    <a:p>
                      <a:pPr marL="342900" indent="-342900">
                        <a:lnSpc>
                          <a:spcPct val="107000"/>
                        </a:lnSpc>
                        <a:spcAft>
                          <a:spcPts val="0"/>
                        </a:spcAft>
                        <a:buFont typeface="+mj-lt"/>
                        <a:buAutoNum type="arabicPeriod"/>
                      </a:pPr>
                      <a:r>
                        <a:rPr lang="kk-KZ" sz="1600" dirty="0">
                          <a:effectLst/>
                        </a:rPr>
                        <a:t>Өнімнің үлкен ассортименті</a:t>
                      </a:r>
                      <a:endParaRPr lang="ru-RU" sz="1200" dirty="0">
                        <a:effectLst/>
                      </a:endParaRPr>
                    </a:p>
                    <a:p>
                      <a:pPr marL="342900" indent="-342900">
                        <a:lnSpc>
                          <a:spcPct val="107000"/>
                        </a:lnSpc>
                        <a:spcAft>
                          <a:spcPts val="0"/>
                        </a:spcAft>
                        <a:buFont typeface="+mj-lt"/>
                        <a:buAutoNum type="arabicPeriod"/>
                      </a:pPr>
                      <a:r>
                        <a:rPr lang="kk-KZ" sz="1600" dirty="0">
                          <a:effectLst/>
                        </a:rPr>
                        <a:t>Өнімнің жоғары сапасы</a:t>
                      </a:r>
                      <a:endParaRPr lang="ru-RU" sz="1200" dirty="0">
                        <a:effectLst/>
                      </a:endParaRPr>
                    </a:p>
                    <a:p>
                      <a:pPr marL="342900" indent="-342900">
                        <a:lnSpc>
                          <a:spcPct val="107000"/>
                        </a:lnSpc>
                        <a:spcAft>
                          <a:spcPts val="0"/>
                        </a:spcAft>
                        <a:buFont typeface="+mj-lt"/>
                        <a:buAutoNum type="arabicPeriod"/>
                      </a:pPr>
                      <a:r>
                        <a:rPr lang="kk-KZ" sz="1600" dirty="0">
                          <a:effectLst/>
                        </a:rPr>
                        <a:t>Орналасуы</a:t>
                      </a:r>
                      <a:endParaRPr lang="ru-RU" sz="1200" dirty="0">
                        <a:effectLst/>
                      </a:endParaRPr>
                    </a:p>
                    <a:p>
                      <a:pPr marL="342900" indent="-342900">
                        <a:lnSpc>
                          <a:spcPct val="107000"/>
                        </a:lnSpc>
                        <a:spcAft>
                          <a:spcPts val="0"/>
                        </a:spcAft>
                        <a:buFont typeface="+mj-lt"/>
                        <a:buAutoNum type="arabicPeriod"/>
                      </a:pPr>
                      <a:r>
                        <a:rPr lang="kk-KZ" sz="1600" dirty="0">
                          <a:effectLst/>
                        </a:rPr>
                        <a:t>Баға мен өнім сапасы және олардың арақатынасы</a:t>
                      </a:r>
                      <a:endParaRPr lang="ru-RU" sz="1200" dirty="0">
                        <a:effectLst/>
                      </a:endParaRPr>
                    </a:p>
                    <a:p>
                      <a:pPr marL="342900" indent="-342900">
                        <a:lnSpc>
                          <a:spcPct val="107000"/>
                        </a:lnSpc>
                        <a:spcAft>
                          <a:spcPts val="0"/>
                        </a:spcAft>
                        <a:buFont typeface="+mj-lt"/>
                        <a:buAutoNum type="arabicPeriod"/>
                      </a:pPr>
                      <a:r>
                        <a:rPr lang="kk-KZ" sz="1600" dirty="0">
                          <a:effectLst/>
                        </a:rPr>
                        <a:t>Мейрамханада сыпайы және жағымды, мейрамхананың мәзірін жақсы білетін даяшылар жұмыс істейді.</a:t>
                      </a:r>
                    </a:p>
                    <a:p>
                      <a:pPr marL="342900" indent="-342900">
                        <a:lnSpc>
                          <a:spcPct val="107000"/>
                        </a:lnSpc>
                        <a:spcAft>
                          <a:spcPts val="0"/>
                        </a:spcAft>
                        <a:buFont typeface="+mj-lt"/>
                        <a:buAutoNum type="arabicPeriod"/>
                      </a:pPr>
                      <a:r>
                        <a:rPr lang="kk-KZ" sz="1600" dirty="0">
                          <a:effectLst/>
                        </a:rPr>
                        <a:t>Жақсы сервис</a:t>
                      </a:r>
                    </a:p>
                    <a:p>
                      <a:pPr marL="342900" indent="-342900">
                        <a:lnSpc>
                          <a:spcPct val="107000"/>
                        </a:lnSpc>
                        <a:spcAft>
                          <a:spcPts val="0"/>
                        </a:spcAft>
                        <a:buFont typeface="+mj-lt"/>
                        <a:buAutoNum type="arabicPeriod"/>
                      </a:pPr>
                      <a:r>
                        <a:rPr lang="kk-KZ" sz="1600" dirty="0">
                          <a:effectLst/>
                        </a:rPr>
                        <a:t>Әрбір заттың жеке-жеке заманауи стильмен таңдалуы</a:t>
                      </a:r>
                      <a:endParaRPr lang="ru-RU" sz="1200" dirty="0">
                        <a:effectLst/>
                      </a:endParaRPr>
                    </a:p>
                    <a:p>
                      <a:pPr>
                        <a:lnSpc>
                          <a:spcPct val="107000"/>
                        </a:lnSpc>
                        <a:spcAft>
                          <a:spcPts val="0"/>
                        </a:spcAft>
                      </a:pPr>
                      <a:r>
                        <a:rPr lang="kk-KZ" sz="1600" dirty="0">
                          <a:effectLst/>
                        </a:rPr>
                        <a:t> </a:t>
                      </a:r>
                      <a:endParaRPr lang="ru-RU" sz="1200" dirty="0">
                        <a:effectLst/>
                      </a:endParaRPr>
                    </a:p>
                    <a:p>
                      <a:pPr>
                        <a:lnSpc>
                          <a:spcPct val="107000"/>
                        </a:lnSpc>
                        <a:spcAft>
                          <a:spcPts val="0"/>
                        </a:spcAft>
                      </a:pPr>
                      <a:r>
                        <a:rPr lang="kk-KZ" sz="1600" dirty="0">
                          <a:effectLst/>
                        </a:rPr>
                        <a:t> </a:t>
                      </a:r>
                      <a:endParaRPr lang="ru-RU" sz="1200" dirty="0">
                        <a:effectLst/>
                        <a:latin typeface="Calibri" panose="020F0502020204030204" pitchFamily="34" charset="0"/>
                        <a:ea typeface="Yu Mincho" panose="02020400000000000000" pitchFamily="18" charset="-128"/>
                        <a:cs typeface="Times New Roman" panose="02020603050405020304" pitchFamily="18" charset="0"/>
                      </a:endParaRPr>
                    </a:p>
                  </a:txBody>
                  <a:tcPr marL="45361" marR="45361" marT="0" marB="0"/>
                </a:tc>
                <a:tc>
                  <a:txBody>
                    <a:bodyPr/>
                    <a:lstStyle/>
                    <a:p>
                      <a:pPr marL="342900" indent="-342900">
                        <a:lnSpc>
                          <a:spcPct val="107000"/>
                        </a:lnSpc>
                        <a:spcAft>
                          <a:spcPts val="0"/>
                        </a:spcAft>
                        <a:buFont typeface="+mj-lt"/>
                        <a:buAutoNum type="arabicPeriod"/>
                      </a:pPr>
                      <a:r>
                        <a:rPr lang="kk-KZ" sz="1600" dirty="0">
                          <a:effectLst/>
                        </a:rPr>
                        <a:t>Тәжірибе немесе құзыреттіліктің жеткіліксіздігі</a:t>
                      </a:r>
                      <a:endParaRPr lang="ru-RU" sz="1200" dirty="0">
                        <a:effectLst/>
                      </a:endParaRPr>
                    </a:p>
                    <a:p>
                      <a:pPr marL="342900" indent="-342900">
                        <a:lnSpc>
                          <a:spcPct val="107000"/>
                        </a:lnSpc>
                        <a:spcAft>
                          <a:spcPts val="0"/>
                        </a:spcAft>
                        <a:buFont typeface="+mj-lt"/>
                        <a:buAutoNum type="arabicPeriod"/>
                      </a:pPr>
                      <a:r>
                        <a:rPr lang="kk-KZ" sz="1600" dirty="0">
                          <a:effectLst/>
                        </a:rPr>
                        <a:t>Клиенттердің тұтыну түрі өзгеруі</a:t>
                      </a:r>
                      <a:endParaRPr lang="ru-RU" sz="1200" dirty="0">
                        <a:effectLst/>
                      </a:endParaRPr>
                    </a:p>
                    <a:p>
                      <a:pPr marL="342900" indent="-342900">
                        <a:lnSpc>
                          <a:spcPct val="107000"/>
                        </a:lnSpc>
                        <a:spcAft>
                          <a:spcPts val="0"/>
                        </a:spcAft>
                        <a:buFont typeface="+mj-lt"/>
                        <a:buAutoNum type="arabicPeriod"/>
                      </a:pPr>
                      <a:r>
                        <a:rPr lang="kk-KZ" sz="1600">
                          <a:effectLst/>
                        </a:rPr>
                        <a:t>Меню </a:t>
                      </a:r>
                      <a:r>
                        <a:rPr lang="kk-KZ" sz="1600" dirty="0">
                          <a:effectLst/>
                        </a:rPr>
                        <a:t>пунктінің көп болуы</a:t>
                      </a:r>
                    </a:p>
                    <a:p>
                      <a:pPr marL="342900" indent="-342900">
                        <a:lnSpc>
                          <a:spcPct val="107000"/>
                        </a:lnSpc>
                        <a:spcAft>
                          <a:spcPts val="0"/>
                        </a:spcAft>
                        <a:buFont typeface="+mj-lt"/>
                        <a:buAutoNum type="arabicPeriod"/>
                      </a:pPr>
                      <a:r>
                        <a:rPr lang="kk-KZ" sz="1600" dirty="0">
                          <a:effectLst/>
                        </a:rPr>
                        <a:t>Тапсырысты шамалы уақыт күту</a:t>
                      </a:r>
                    </a:p>
                    <a:p>
                      <a:pPr marL="342900" indent="-342900">
                        <a:lnSpc>
                          <a:spcPct val="107000"/>
                        </a:lnSpc>
                        <a:spcAft>
                          <a:spcPts val="0"/>
                        </a:spcAft>
                        <a:buFont typeface="+mj-lt"/>
                        <a:buAutoNum type="arabicPeriod"/>
                      </a:pPr>
                      <a:r>
                        <a:rPr lang="kk-KZ" sz="1600" dirty="0">
                          <a:effectLst/>
                        </a:rPr>
                        <a:t>Счеттен артық ақша алынуы деген қорқыныш ойлары пайда болуы</a:t>
                      </a:r>
                      <a:endParaRPr lang="ru-RU" sz="1200" dirty="0">
                        <a:effectLst/>
                      </a:endParaRPr>
                    </a:p>
                    <a:p>
                      <a:pPr marL="0" indent="0">
                        <a:lnSpc>
                          <a:spcPct val="107000"/>
                        </a:lnSpc>
                        <a:spcAft>
                          <a:spcPts val="0"/>
                        </a:spcAft>
                        <a:buFont typeface="+mj-lt"/>
                        <a:buNone/>
                      </a:pPr>
                      <a:endParaRPr lang="ru-RU" sz="1200" dirty="0">
                        <a:effectLst/>
                        <a:latin typeface="Calibri" panose="020F0502020204030204" pitchFamily="34" charset="0"/>
                        <a:ea typeface="Yu Mincho" panose="02020400000000000000" pitchFamily="18" charset="-128"/>
                        <a:cs typeface="Times New Roman" panose="02020603050405020304" pitchFamily="18" charset="0"/>
                      </a:endParaRPr>
                    </a:p>
                  </a:txBody>
                  <a:tcPr marL="45361" marR="45361" marT="0" marB="0"/>
                </a:tc>
                <a:extLst>
                  <a:ext uri="{0D108BD9-81ED-4DB2-BD59-A6C34878D82A}">
                    <a16:rowId xmlns="" xmlns:a16="http://schemas.microsoft.com/office/drawing/2014/main" val="3080653120"/>
                  </a:ext>
                </a:extLst>
              </a:tr>
              <a:tr h="219586">
                <a:tc>
                  <a:txBody>
                    <a:bodyPr/>
                    <a:lstStyle/>
                    <a:p>
                      <a:pPr>
                        <a:lnSpc>
                          <a:spcPct val="107000"/>
                        </a:lnSpc>
                        <a:spcAft>
                          <a:spcPts val="0"/>
                        </a:spcAft>
                      </a:pPr>
                      <a:r>
                        <a:rPr lang="kk-KZ" sz="1600">
                          <a:effectLst/>
                        </a:rPr>
                        <a:t>Мүмкіндіктері</a:t>
                      </a:r>
                      <a:endParaRPr lang="ru-RU" sz="1200">
                        <a:effectLst/>
                        <a:latin typeface="Calibri" panose="020F0502020204030204" pitchFamily="34" charset="0"/>
                        <a:ea typeface="Yu Mincho" panose="02020400000000000000" pitchFamily="18" charset="-128"/>
                        <a:cs typeface="Times New Roman" panose="02020603050405020304" pitchFamily="18" charset="0"/>
                      </a:endParaRPr>
                    </a:p>
                  </a:txBody>
                  <a:tcPr marL="45361" marR="45361" marT="0" marB="0"/>
                </a:tc>
                <a:tc>
                  <a:txBody>
                    <a:bodyPr/>
                    <a:lstStyle/>
                    <a:p>
                      <a:pPr>
                        <a:lnSpc>
                          <a:spcPct val="107000"/>
                        </a:lnSpc>
                        <a:spcAft>
                          <a:spcPts val="0"/>
                        </a:spcAft>
                      </a:pPr>
                      <a:r>
                        <a:rPr lang="kk-KZ" sz="1600">
                          <a:effectLst/>
                        </a:rPr>
                        <a:t>Қауіптері</a:t>
                      </a:r>
                      <a:endParaRPr lang="ru-RU" sz="1200">
                        <a:effectLst/>
                        <a:latin typeface="Calibri" panose="020F0502020204030204" pitchFamily="34" charset="0"/>
                        <a:ea typeface="Yu Mincho" panose="02020400000000000000" pitchFamily="18" charset="-128"/>
                        <a:cs typeface="Times New Roman" panose="02020603050405020304" pitchFamily="18" charset="0"/>
                      </a:endParaRPr>
                    </a:p>
                  </a:txBody>
                  <a:tcPr marL="45361" marR="45361" marT="0" marB="0"/>
                </a:tc>
                <a:extLst>
                  <a:ext uri="{0D108BD9-81ED-4DB2-BD59-A6C34878D82A}">
                    <a16:rowId xmlns="" xmlns:a16="http://schemas.microsoft.com/office/drawing/2014/main" val="902354689"/>
                  </a:ext>
                </a:extLst>
              </a:tr>
              <a:tr h="2405551">
                <a:tc>
                  <a:txBody>
                    <a:bodyPr/>
                    <a:lstStyle/>
                    <a:p>
                      <a:pPr marL="342900" indent="-342900">
                        <a:lnSpc>
                          <a:spcPct val="107000"/>
                        </a:lnSpc>
                        <a:spcAft>
                          <a:spcPts val="0"/>
                        </a:spcAft>
                        <a:buFont typeface="+mj-lt"/>
                        <a:buAutoNum type="arabicPeriod"/>
                      </a:pPr>
                      <a:r>
                        <a:rPr lang="kk-KZ" sz="1600" dirty="0">
                          <a:effectLst/>
                        </a:rPr>
                        <a:t>Қазіргі заманғы технологияларды енгізу (мобильді қосымшалар, сымсыз зарядтау т.б.)</a:t>
                      </a:r>
                      <a:endParaRPr lang="ru-RU" sz="1200" dirty="0">
                        <a:effectLst/>
                      </a:endParaRPr>
                    </a:p>
                    <a:p>
                      <a:pPr marL="342900" indent="-342900">
                        <a:lnSpc>
                          <a:spcPct val="107000"/>
                        </a:lnSpc>
                        <a:spcAft>
                          <a:spcPts val="0"/>
                        </a:spcAft>
                        <a:buFont typeface="+mj-lt"/>
                        <a:buAutoNum type="arabicPeriod"/>
                      </a:pPr>
                      <a:r>
                        <a:rPr lang="kk-KZ" sz="1600" dirty="0">
                          <a:effectLst/>
                        </a:rPr>
                        <a:t>Жаңа клиенттерді қызықтыру (акциялар, ойын т.б.)</a:t>
                      </a:r>
                      <a:endParaRPr lang="ru-RU" sz="1200" dirty="0">
                        <a:effectLst/>
                      </a:endParaRPr>
                    </a:p>
                    <a:p>
                      <a:pPr marL="342900" indent="-342900">
                        <a:lnSpc>
                          <a:spcPct val="107000"/>
                        </a:lnSpc>
                        <a:spcAft>
                          <a:spcPts val="0"/>
                        </a:spcAft>
                        <a:buFont typeface="+mj-lt"/>
                        <a:buAutoNum type="arabicPeriod"/>
                      </a:pPr>
                      <a:r>
                        <a:rPr lang="kk-KZ" sz="1600" dirty="0">
                          <a:effectLst/>
                        </a:rPr>
                        <a:t>Мейрамханадағы көптеген клиенттерді тарту үшін мейрамхана мәзірін кеңейтуге болады.</a:t>
                      </a:r>
                      <a:endParaRPr lang="ru-RU" sz="1200" dirty="0">
                        <a:effectLst/>
                      </a:endParaRPr>
                    </a:p>
                    <a:p>
                      <a:pPr marL="342900" indent="-342900">
                        <a:lnSpc>
                          <a:spcPct val="107000"/>
                        </a:lnSpc>
                        <a:spcAft>
                          <a:spcPts val="0"/>
                        </a:spcAft>
                        <a:buFont typeface="+mj-lt"/>
                        <a:buAutoNum type="arabicPeriod"/>
                      </a:pPr>
                      <a:r>
                        <a:rPr lang="kk-KZ" sz="1600" dirty="0">
                          <a:effectLst/>
                        </a:rPr>
                        <a:t> Клиенттерді  бірқалыпты осы жерге келетіндейге тырысу</a:t>
                      </a:r>
                    </a:p>
                    <a:p>
                      <a:pPr marL="342900" indent="-342900">
                        <a:lnSpc>
                          <a:spcPct val="107000"/>
                        </a:lnSpc>
                        <a:spcAft>
                          <a:spcPts val="0"/>
                        </a:spcAft>
                        <a:buFont typeface="+mj-lt"/>
                        <a:buAutoNum type="arabicPeriod"/>
                      </a:pPr>
                      <a:r>
                        <a:rPr lang="kk-KZ" sz="1600" dirty="0">
                          <a:effectLst/>
                        </a:rPr>
                        <a:t>Штрихкод</a:t>
                      </a:r>
                    </a:p>
                    <a:p>
                      <a:pPr marL="342900" indent="-342900">
                        <a:lnSpc>
                          <a:spcPct val="107000"/>
                        </a:lnSpc>
                        <a:spcAft>
                          <a:spcPts val="0"/>
                        </a:spcAft>
                        <a:buFont typeface="+mj-lt"/>
                        <a:buAutoNum type="arabicPeriod"/>
                      </a:pPr>
                      <a:endParaRPr lang="ru-RU" sz="1200" dirty="0">
                        <a:effectLst/>
                      </a:endParaRPr>
                    </a:p>
                    <a:p>
                      <a:pPr marL="342900" indent="-342900">
                        <a:lnSpc>
                          <a:spcPct val="107000"/>
                        </a:lnSpc>
                        <a:spcAft>
                          <a:spcPts val="0"/>
                        </a:spcAft>
                        <a:buFont typeface="+mj-lt"/>
                        <a:buAutoNum type="arabicPeriod"/>
                      </a:pPr>
                      <a:endParaRPr lang="ru-RU" sz="1200" dirty="0">
                        <a:effectLst/>
                        <a:latin typeface="Calibri" panose="020F0502020204030204" pitchFamily="34" charset="0"/>
                        <a:ea typeface="Yu Mincho" panose="02020400000000000000" pitchFamily="18" charset="-128"/>
                        <a:cs typeface="Times New Roman" panose="02020603050405020304" pitchFamily="18" charset="0"/>
                      </a:endParaRPr>
                    </a:p>
                  </a:txBody>
                  <a:tcPr marL="45361" marR="45361" marT="0" marB="0"/>
                </a:tc>
                <a:tc>
                  <a:txBody>
                    <a:bodyPr/>
                    <a:lstStyle/>
                    <a:p>
                      <a:pPr marL="342900" indent="-342900">
                        <a:lnSpc>
                          <a:spcPct val="107000"/>
                        </a:lnSpc>
                        <a:spcAft>
                          <a:spcPts val="0"/>
                        </a:spcAft>
                        <a:buFont typeface="+mj-lt"/>
                        <a:buAutoNum type="arabicPeriod"/>
                      </a:pPr>
                      <a:r>
                        <a:rPr lang="kk-KZ" sz="1600" dirty="0">
                          <a:effectLst/>
                        </a:rPr>
                        <a:t>Өнімдерге бағаның өсуі</a:t>
                      </a:r>
                      <a:endParaRPr lang="ru-RU" sz="1200" dirty="0">
                        <a:effectLst/>
                      </a:endParaRPr>
                    </a:p>
                    <a:p>
                      <a:pPr marL="342900" indent="-342900">
                        <a:lnSpc>
                          <a:spcPct val="107000"/>
                        </a:lnSpc>
                        <a:spcAft>
                          <a:spcPts val="0"/>
                        </a:spcAft>
                        <a:buFont typeface="+mj-lt"/>
                        <a:buAutoNum type="arabicPeriod"/>
                      </a:pPr>
                      <a:r>
                        <a:rPr lang="kk-KZ" sz="1600" dirty="0">
                          <a:effectLst/>
                        </a:rPr>
                        <a:t>Бәсекелестіктің өсуі</a:t>
                      </a:r>
                      <a:endParaRPr lang="ru-RU" sz="1200" dirty="0">
                        <a:effectLst/>
                      </a:endParaRPr>
                    </a:p>
                    <a:p>
                      <a:pPr marL="342900" indent="-342900">
                        <a:lnSpc>
                          <a:spcPct val="107000"/>
                        </a:lnSpc>
                        <a:spcAft>
                          <a:spcPts val="0"/>
                        </a:spcAft>
                        <a:buFont typeface="+mj-lt"/>
                        <a:buAutoNum type="arabicPeriod"/>
                      </a:pPr>
                      <a:r>
                        <a:rPr lang="kk-KZ" sz="1600" dirty="0">
                          <a:effectLst/>
                        </a:rPr>
                        <a:t>Инфляция</a:t>
                      </a:r>
                      <a:endParaRPr lang="ru-RU" sz="1200" dirty="0">
                        <a:effectLst/>
                      </a:endParaRPr>
                    </a:p>
                    <a:p>
                      <a:pPr marL="342900" indent="-342900">
                        <a:lnSpc>
                          <a:spcPct val="107000"/>
                        </a:lnSpc>
                        <a:spcAft>
                          <a:spcPts val="0"/>
                        </a:spcAft>
                        <a:buFont typeface="+mj-lt"/>
                        <a:buAutoNum type="arabicPeriod"/>
                      </a:pPr>
                      <a:r>
                        <a:rPr lang="kk-KZ" sz="1600" dirty="0">
                          <a:effectLst/>
                        </a:rPr>
                        <a:t>Әлсіз маркетинг</a:t>
                      </a:r>
                      <a:endParaRPr lang="ru-RU" sz="1200" dirty="0">
                        <a:effectLst/>
                      </a:endParaRPr>
                    </a:p>
                    <a:p>
                      <a:pPr marL="342900" indent="-342900">
                        <a:lnSpc>
                          <a:spcPct val="107000"/>
                        </a:lnSpc>
                        <a:spcAft>
                          <a:spcPts val="0"/>
                        </a:spcAft>
                        <a:buFont typeface="+mj-lt"/>
                        <a:buAutoNum type="arabicPeriod"/>
                      </a:pPr>
                      <a:endParaRPr lang="ru-RU" sz="1200" dirty="0">
                        <a:effectLst/>
                        <a:latin typeface="Calibri" panose="020F0502020204030204" pitchFamily="34" charset="0"/>
                        <a:ea typeface="Yu Mincho" panose="02020400000000000000" pitchFamily="18" charset="-128"/>
                        <a:cs typeface="Times New Roman" panose="02020603050405020304" pitchFamily="18" charset="0"/>
                      </a:endParaRPr>
                    </a:p>
                  </a:txBody>
                  <a:tcPr marL="45361" marR="45361" marT="0" marB="0"/>
                </a:tc>
                <a:extLst>
                  <a:ext uri="{0D108BD9-81ED-4DB2-BD59-A6C34878D82A}">
                    <a16:rowId xmlns="" xmlns:a16="http://schemas.microsoft.com/office/drawing/2014/main" val="3180338758"/>
                  </a:ext>
                </a:extLst>
              </a:tr>
            </a:tbl>
          </a:graphicData>
        </a:graphic>
      </p:graphicFrame>
    </p:spTree>
    <p:extLst>
      <p:ext uri="{BB962C8B-B14F-4D97-AF65-F5344CB8AC3E}">
        <p14:creationId xmlns:p14="http://schemas.microsoft.com/office/powerpoint/2010/main" val="3277032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graphicFrame>
        <p:nvGraphicFramePr>
          <p:cNvPr id="9" name="Объект 8">
            <a:extLst>
              <a:ext uri="{FF2B5EF4-FFF2-40B4-BE49-F238E27FC236}">
                <a16:creationId xmlns="" xmlns:a16="http://schemas.microsoft.com/office/drawing/2014/main" id="{94B5E74D-9930-4395-87DD-AD2D650AF2F8}"/>
              </a:ext>
            </a:extLst>
          </p:cNvPr>
          <p:cNvGraphicFramePr>
            <a:graphicFrameLocks noGrp="1"/>
          </p:cNvGraphicFramePr>
          <p:nvPr>
            <p:ph idx="1"/>
            <p:extLst>
              <p:ext uri="{D42A27DB-BD31-4B8C-83A1-F6EECF244321}">
                <p14:modId xmlns:p14="http://schemas.microsoft.com/office/powerpoint/2010/main" val="287806156"/>
              </p:ext>
            </p:extLst>
          </p:nvPr>
        </p:nvGraphicFramePr>
        <p:xfrm>
          <a:off x="1053959" y="958390"/>
          <a:ext cx="9947869" cy="503601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9147298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787D9739-32F6-4E84-9E9B-44E818D8EEA6}"/>
              </a:ext>
            </a:extLst>
          </p:cNvPr>
          <p:cNvSpPr>
            <a:spLocks noGrp="1"/>
          </p:cNvSpPr>
          <p:nvPr>
            <p:ph type="title"/>
          </p:nvPr>
        </p:nvSpPr>
        <p:spPr/>
        <p:txBody>
          <a:bodyPr/>
          <a:lstStyle/>
          <a:p>
            <a:endParaRPr lang="ru-RU"/>
          </a:p>
        </p:txBody>
      </p:sp>
      <p:sp>
        <p:nvSpPr>
          <p:cNvPr id="3" name="Объект 2">
            <a:extLst>
              <a:ext uri="{FF2B5EF4-FFF2-40B4-BE49-F238E27FC236}">
                <a16:creationId xmlns="" xmlns:a16="http://schemas.microsoft.com/office/drawing/2014/main" id="{A9B671F5-2C50-4C14-B9AD-FA89738724BC}"/>
              </a:ext>
            </a:extLst>
          </p:cNvPr>
          <p:cNvSpPr>
            <a:spLocks noGrp="1"/>
          </p:cNvSpPr>
          <p:nvPr>
            <p:ph idx="1"/>
          </p:nvPr>
        </p:nvSpPr>
        <p:spPr/>
        <p:txBody>
          <a:bodyPr/>
          <a:lstStyle/>
          <a:p>
            <a:endParaRPr lang="ru-RU"/>
          </a:p>
        </p:txBody>
      </p:sp>
      <p:pic>
        <p:nvPicPr>
          <p:cNvPr id="5122" name="Picture 2" descr="http://thinkandrich.ru/upload/content/58777ce42b927.jpg">
            <a:extLst>
              <a:ext uri="{FF2B5EF4-FFF2-40B4-BE49-F238E27FC236}">
                <a16:creationId xmlns="" xmlns:a16="http://schemas.microsoft.com/office/drawing/2014/main" id="{E1DB9A3B-4B6E-4BED-A484-E5EA291DA080}"/>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95642" y="0"/>
            <a:ext cx="10534357" cy="67588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9449715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5224F865-3CF2-4A55-AD65-A5B1BCEC6844}"/>
              </a:ext>
            </a:extLst>
          </p:cNvPr>
          <p:cNvSpPr>
            <a:spLocks noGrp="1"/>
          </p:cNvSpPr>
          <p:nvPr>
            <p:ph type="title"/>
          </p:nvPr>
        </p:nvSpPr>
        <p:spPr/>
        <p:txBody>
          <a:bodyPr>
            <a:normAutofit/>
          </a:bodyPr>
          <a:lstStyle/>
          <a:p>
            <a:pPr algn="ctr"/>
            <a:r>
              <a:rPr lang="kk-KZ" sz="4400" dirty="0">
                <a:latin typeface="Arial" panose="020B0604020202020204" pitchFamily="34" charset="0"/>
                <a:cs typeface="Arial" panose="020B0604020202020204" pitchFamily="34" charset="0"/>
              </a:rPr>
              <a:t>Тұтынушыларға байланысты</a:t>
            </a:r>
            <a:endParaRPr lang="ru-RU" sz="4400" dirty="0">
              <a:latin typeface="Arial" panose="020B0604020202020204" pitchFamily="34" charset="0"/>
              <a:cs typeface="Arial" panose="020B0604020202020204" pitchFamily="34" charset="0"/>
            </a:endParaRPr>
          </a:p>
        </p:txBody>
      </p:sp>
      <p:graphicFrame>
        <p:nvGraphicFramePr>
          <p:cNvPr id="7" name="Объект 6">
            <a:extLst>
              <a:ext uri="{FF2B5EF4-FFF2-40B4-BE49-F238E27FC236}">
                <a16:creationId xmlns="" xmlns:a16="http://schemas.microsoft.com/office/drawing/2014/main" id="{A5172436-F115-4E87-8F26-CF8DEC989BF7}"/>
              </a:ext>
            </a:extLst>
          </p:cNvPr>
          <p:cNvGraphicFramePr>
            <a:graphicFrameLocks noGrp="1"/>
          </p:cNvGraphicFramePr>
          <p:nvPr>
            <p:ph idx="1"/>
            <p:extLst>
              <p:ext uri="{D42A27DB-BD31-4B8C-83A1-F6EECF244321}">
                <p14:modId xmlns:p14="http://schemas.microsoft.com/office/powerpoint/2010/main" val="2273696658"/>
              </p:ext>
            </p:extLst>
          </p:nvPr>
        </p:nvGraphicFramePr>
        <p:xfrm>
          <a:off x="94343" y="1474370"/>
          <a:ext cx="12037346" cy="464574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34026087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a:extLst>
              <a:ext uri="{FF2B5EF4-FFF2-40B4-BE49-F238E27FC236}">
                <a16:creationId xmlns="" xmlns:a16="http://schemas.microsoft.com/office/drawing/2014/main" id="{6775A1FB-AC28-4FEA-B4DF-51F7F87DDD3F}"/>
              </a:ext>
            </a:extLst>
          </p:cNvPr>
          <p:cNvPicPr>
            <a:picLocks noChangeAspect="1"/>
          </p:cNvPicPr>
          <p:nvPr/>
        </p:nvPicPr>
        <p:blipFill>
          <a:blip r:embed="rId2" cstate="print"/>
          <a:stretch>
            <a:fillRect/>
          </a:stretch>
        </p:blipFill>
        <p:spPr>
          <a:xfrm>
            <a:off x="0" y="0"/>
            <a:ext cx="12192000" cy="6858000"/>
          </a:xfrm>
          <a:prstGeom prst="rect">
            <a:avLst/>
          </a:prstGeom>
        </p:spPr>
      </p:pic>
    </p:spTree>
    <p:extLst>
      <p:ext uri="{BB962C8B-B14F-4D97-AF65-F5344CB8AC3E}">
        <p14:creationId xmlns:p14="http://schemas.microsoft.com/office/powerpoint/2010/main" val="143849525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634BDBAC-1163-44E3-A94D-A395D2AAD304}"/>
              </a:ext>
            </a:extLst>
          </p:cNvPr>
          <p:cNvSpPr>
            <a:spLocks noGrp="1"/>
          </p:cNvSpPr>
          <p:nvPr>
            <p:ph type="title"/>
          </p:nvPr>
        </p:nvSpPr>
        <p:spPr>
          <a:xfrm>
            <a:off x="1006839" y="0"/>
            <a:ext cx="10178322" cy="1492132"/>
          </a:xfrm>
        </p:spPr>
        <p:txBody>
          <a:bodyPr>
            <a:normAutofit/>
          </a:bodyPr>
          <a:lstStyle/>
          <a:p>
            <a:pPr algn="ctr"/>
            <a:r>
              <a:rPr lang="ru-RU" sz="3200" dirty="0" err="1">
                <a:latin typeface="Arial" panose="020B0604020202020204" pitchFamily="34" charset="0"/>
                <a:cs typeface="Arial" panose="020B0604020202020204" pitchFamily="34" charset="0"/>
              </a:rPr>
              <a:t>Маркетингт</a:t>
            </a:r>
            <a:r>
              <a:rPr lang="kk-KZ" sz="3200" dirty="0">
                <a:latin typeface="Arial" panose="020B0604020202020204" pitchFamily="34" charset="0"/>
                <a:cs typeface="Arial" panose="020B0604020202020204" pitchFamily="34" charset="0"/>
              </a:rPr>
              <a:t>ік жоспар</a:t>
            </a:r>
            <a:endParaRPr lang="ru-RU" sz="3200" dirty="0">
              <a:latin typeface="Arial" panose="020B0604020202020204" pitchFamily="34" charset="0"/>
              <a:cs typeface="Arial" panose="020B0604020202020204" pitchFamily="34" charset="0"/>
            </a:endParaRPr>
          </a:p>
        </p:txBody>
      </p:sp>
      <p:graphicFrame>
        <p:nvGraphicFramePr>
          <p:cNvPr id="3" name="Таблица 2">
            <a:extLst>
              <a:ext uri="{FF2B5EF4-FFF2-40B4-BE49-F238E27FC236}">
                <a16:creationId xmlns="" xmlns:a16="http://schemas.microsoft.com/office/drawing/2014/main" id="{6C06DF46-BBF4-4810-BC4F-E8DEA1BC073C}"/>
              </a:ext>
            </a:extLst>
          </p:cNvPr>
          <p:cNvGraphicFramePr>
            <a:graphicFrameLocks noGrp="1"/>
          </p:cNvGraphicFramePr>
          <p:nvPr>
            <p:extLst>
              <p:ext uri="{D42A27DB-BD31-4B8C-83A1-F6EECF244321}">
                <p14:modId xmlns:p14="http://schemas.microsoft.com/office/powerpoint/2010/main" val="777909467"/>
              </p:ext>
            </p:extLst>
          </p:nvPr>
        </p:nvGraphicFramePr>
        <p:xfrm>
          <a:off x="506438" y="478302"/>
          <a:ext cx="11268219" cy="6401555"/>
        </p:xfrm>
        <a:graphic>
          <a:graphicData uri="http://schemas.openxmlformats.org/drawingml/2006/table">
            <a:tbl>
              <a:tblPr firstRow="1" firstCol="1" bandRow="1">
                <a:tableStyleId>{F5AB1C69-6EDB-4FF4-983F-18BD219EF322}</a:tableStyleId>
              </a:tblPr>
              <a:tblGrid>
                <a:gridCol w="1532576">
                  <a:extLst>
                    <a:ext uri="{9D8B030D-6E8A-4147-A177-3AD203B41FA5}">
                      <a16:colId xmlns="" xmlns:a16="http://schemas.microsoft.com/office/drawing/2014/main" val="2893696493"/>
                    </a:ext>
                  </a:extLst>
                </a:gridCol>
                <a:gridCol w="1496400">
                  <a:extLst>
                    <a:ext uri="{9D8B030D-6E8A-4147-A177-3AD203B41FA5}">
                      <a16:colId xmlns="" xmlns:a16="http://schemas.microsoft.com/office/drawing/2014/main" val="2702965741"/>
                    </a:ext>
                  </a:extLst>
                </a:gridCol>
                <a:gridCol w="2278968">
                  <a:extLst>
                    <a:ext uri="{9D8B030D-6E8A-4147-A177-3AD203B41FA5}">
                      <a16:colId xmlns="" xmlns:a16="http://schemas.microsoft.com/office/drawing/2014/main" val="1950927883"/>
                    </a:ext>
                  </a:extLst>
                </a:gridCol>
                <a:gridCol w="1796643">
                  <a:extLst>
                    <a:ext uri="{9D8B030D-6E8A-4147-A177-3AD203B41FA5}">
                      <a16:colId xmlns="" xmlns:a16="http://schemas.microsoft.com/office/drawing/2014/main" val="772851796"/>
                    </a:ext>
                  </a:extLst>
                </a:gridCol>
                <a:gridCol w="1144304">
                  <a:extLst>
                    <a:ext uri="{9D8B030D-6E8A-4147-A177-3AD203B41FA5}">
                      <a16:colId xmlns="" xmlns:a16="http://schemas.microsoft.com/office/drawing/2014/main" val="137092517"/>
                    </a:ext>
                  </a:extLst>
                </a:gridCol>
                <a:gridCol w="1286590">
                  <a:extLst>
                    <a:ext uri="{9D8B030D-6E8A-4147-A177-3AD203B41FA5}">
                      <a16:colId xmlns="" xmlns:a16="http://schemas.microsoft.com/office/drawing/2014/main" val="3864084267"/>
                    </a:ext>
                  </a:extLst>
                </a:gridCol>
                <a:gridCol w="1732738">
                  <a:extLst>
                    <a:ext uri="{9D8B030D-6E8A-4147-A177-3AD203B41FA5}">
                      <a16:colId xmlns="" xmlns:a16="http://schemas.microsoft.com/office/drawing/2014/main" val="1012676130"/>
                    </a:ext>
                  </a:extLst>
                </a:gridCol>
              </a:tblGrid>
              <a:tr h="229270">
                <a:tc>
                  <a:txBody>
                    <a:bodyPr/>
                    <a:lstStyle/>
                    <a:p>
                      <a:pPr>
                        <a:lnSpc>
                          <a:spcPct val="107000"/>
                        </a:lnSpc>
                        <a:spcAft>
                          <a:spcPts val="0"/>
                        </a:spcAft>
                      </a:pPr>
                      <a:r>
                        <a:rPr lang="kk-KZ" sz="1400">
                          <a:effectLst/>
                        </a:rPr>
                        <a:t> </a:t>
                      </a:r>
                      <a:endParaRPr lang="ru-RU" sz="1200">
                        <a:effectLst/>
                        <a:latin typeface="Calibri" panose="020F0502020204030204" pitchFamily="34" charset="0"/>
                        <a:ea typeface="Yu Mincho" panose="02020400000000000000" pitchFamily="18" charset="-128"/>
                        <a:cs typeface="Times New Roman" panose="02020603050405020304" pitchFamily="18" charset="0"/>
                      </a:endParaRPr>
                    </a:p>
                  </a:txBody>
                  <a:tcPr marL="33118" marR="33118" marT="0" marB="0"/>
                </a:tc>
                <a:tc>
                  <a:txBody>
                    <a:bodyPr/>
                    <a:lstStyle/>
                    <a:p>
                      <a:pPr>
                        <a:lnSpc>
                          <a:spcPct val="107000"/>
                        </a:lnSpc>
                        <a:spcAft>
                          <a:spcPts val="0"/>
                        </a:spcAft>
                      </a:pPr>
                      <a:r>
                        <a:rPr lang="kk-KZ" sz="1400">
                          <a:effectLst/>
                        </a:rPr>
                        <a:t>Не?</a:t>
                      </a:r>
                      <a:endParaRPr lang="ru-RU" sz="1200">
                        <a:effectLst/>
                        <a:latin typeface="Calibri" panose="020F0502020204030204" pitchFamily="34" charset="0"/>
                        <a:ea typeface="Yu Mincho" panose="02020400000000000000" pitchFamily="18" charset="-128"/>
                        <a:cs typeface="Times New Roman" panose="02020603050405020304" pitchFamily="18" charset="0"/>
                      </a:endParaRPr>
                    </a:p>
                  </a:txBody>
                  <a:tcPr marL="33118" marR="33118" marT="0" marB="0"/>
                </a:tc>
                <a:tc>
                  <a:txBody>
                    <a:bodyPr/>
                    <a:lstStyle/>
                    <a:p>
                      <a:pPr>
                        <a:lnSpc>
                          <a:spcPct val="107000"/>
                        </a:lnSpc>
                        <a:spcAft>
                          <a:spcPts val="0"/>
                        </a:spcAft>
                      </a:pPr>
                      <a:r>
                        <a:rPr lang="kk-KZ" sz="1400">
                          <a:effectLst/>
                        </a:rPr>
                        <a:t>Не үшін?</a:t>
                      </a:r>
                      <a:endParaRPr lang="ru-RU" sz="1200">
                        <a:effectLst/>
                        <a:latin typeface="Calibri" panose="020F0502020204030204" pitchFamily="34" charset="0"/>
                        <a:ea typeface="Yu Mincho" panose="02020400000000000000" pitchFamily="18" charset="-128"/>
                        <a:cs typeface="Times New Roman" panose="02020603050405020304" pitchFamily="18" charset="0"/>
                      </a:endParaRPr>
                    </a:p>
                  </a:txBody>
                  <a:tcPr marL="33118" marR="33118" marT="0" marB="0"/>
                </a:tc>
                <a:tc>
                  <a:txBody>
                    <a:bodyPr/>
                    <a:lstStyle/>
                    <a:p>
                      <a:pPr>
                        <a:lnSpc>
                          <a:spcPct val="107000"/>
                        </a:lnSpc>
                        <a:spcAft>
                          <a:spcPts val="0"/>
                        </a:spcAft>
                      </a:pPr>
                      <a:r>
                        <a:rPr lang="kk-KZ" sz="1400">
                          <a:effectLst/>
                        </a:rPr>
                        <a:t>Қашан?</a:t>
                      </a:r>
                      <a:endParaRPr lang="ru-RU" sz="1200">
                        <a:effectLst/>
                        <a:latin typeface="Calibri" panose="020F0502020204030204" pitchFamily="34" charset="0"/>
                        <a:ea typeface="Yu Mincho" panose="02020400000000000000" pitchFamily="18" charset="-128"/>
                        <a:cs typeface="Times New Roman" panose="02020603050405020304" pitchFamily="18" charset="0"/>
                      </a:endParaRPr>
                    </a:p>
                  </a:txBody>
                  <a:tcPr marL="33118" marR="33118" marT="0" marB="0"/>
                </a:tc>
                <a:tc>
                  <a:txBody>
                    <a:bodyPr/>
                    <a:lstStyle/>
                    <a:p>
                      <a:pPr>
                        <a:lnSpc>
                          <a:spcPct val="107000"/>
                        </a:lnSpc>
                        <a:spcAft>
                          <a:spcPts val="0"/>
                        </a:spcAft>
                      </a:pPr>
                      <a:r>
                        <a:rPr lang="kk-KZ" sz="1400">
                          <a:effectLst/>
                        </a:rPr>
                        <a:t>Қалай?</a:t>
                      </a:r>
                      <a:endParaRPr lang="ru-RU" sz="1200">
                        <a:effectLst/>
                        <a:latin typeface="Calibri" panose="020F0502020204030204" pitchFamily="34" charset="0"/>
                        <a:ea typeface="Yu Mincho" panose="02020400000000000000" pitchFamily="18" charset="-128"/>
                        <a:cs typeface="Times New Roman" panose="02020603050405020304" pitchFamily="18" charset="0"/>
                      </a:endParaRPr>
                    </a:p>
                  </a:txBody>
                  <a:tcPr marL="33118" marR="33118" marT="0" marB="0"/>
                </a:tc>
                <a:tc>
                  <a:txBody>
                    <a:bodyPr/>
                    <a:lstStyle/>
                    <a:p>
                      <a:pPr>
                        <a:lnSpc>
                          <a:spcPct val="107000"/>
                        </a:lnSpc>
                        <a:spcAft>
                          <a:spcPts val="0"/>
                        </a:spcAft>
                      </a:pPr>
                      <a:r>
                        <a:rPr lang="kk-KZ" sz="1400">
                          <a:effectLst/>
                        </a:rPr>
                        <a:t>Қанша?</a:t>
                      </a:r>
                      <a:endParaRPr lang="ru-RU" sz="1200">
                        <a:effectLst/>
                        <a:latin typeface="Calibri" panose="020F0502020204030204" pitchFamily="34" charset="0"/>
                        <a:ea typeface="Yu Mincho" panose="02020400000000000000" pitchFamily="18" charset="-128"/>
                        <a:cs typeface="Times New Roman" panose="02020603050405020304" pitchFamily="18" charset="0"/>
                      </a:endParaRPr>
                    </a:p>
                  </a:txBody>
                  <a:tcPr marL="33118" marR="33118" marT="0" marB="0"/>
                </a:tc>
                <a:tc>
                  <a:txBody>
                    <a:bodyPr/>
                    <a:lstStyle/>
                    <a:p>
                      <a:pPr>
                        <a:lnSpc>
                          <a:spcPct val="107000"/>
                        </a:lnSpc>
                        <a:spcAft>
                          <a:spcPts val="0"/>
                        </a:spcAft>
                      </a:pPr>
                      <a:r>
                        <a:rPr lang="ru-RU" sz="1200" dirty="0" err="1">
                          <a:effectLst/>
                          <a:latin typeface="Calibri" panose="020F0502020204030204" pitchFamily="34" charset="0"/>
                          <a:ea typeface="Yu Mincho" panose="02020400000000000000" pitchFamily="18" charset="-128"/>
                          <a:cs typeface="Times New Roman" panose="02020603050405020304" pitchFamily="18" charset="0"/>
                        </a:rPr>
                        <a:t>Ерекшел</a:t>
                      </a:r>
                      <a:r>
                        <a:rPr lang="kk-KZ" sz="1200" dirty="0">
                          <a:effectLst/>
                          <a:latin typeface="Calibri" panose="020F0502020204030204" pitchFamily="34" charset="0"/>
                          <a:ea typeface="Yu Mincho" panose="02020400000000000000" pitchFamily="18" charset="-128"/>
                          <a:cs typeface="Times New Roman" panose="02020603050405020304" pitchFamily="18" charset="0"/>
                        </a:rPr>
                        <a:t>ігі</a:t>
                      </a:r>
                      <a:endParaRPr lang="ru-RU" sz="1200" dirty="0">
                        <a:effectLst/>
                        <a:latin typeface="Calibri" panose="020F0502020204030204" pitchFamily="34" charset="0"/>
                        <a:ea typeface="Yu Mincho" panose="02020400000000000000" pitchFamily="18" charset="-128"/>
                        <a:cs typeface="Times New Roman" panose="02020603050405020304" pitchFamily="18" charset="0"/>
                      </a:endParaRPr>
                    </a:p>
                  </a:txBody>
                  <a:tcPr marL="33118" marR="33118" marT="0" marB="0"/>
                </a:tc>
                <a:extLst>
                  <a:ext uri="{0D108BD9-81ED-4DB2-BD59-A6C34878D82A}">
                    <a16:rowId xmlns="" xmlns:a16="http://schemas.microsoft.com/office/drawing/2014/main" val="2055408822"/>
                  </a:ext>
                </a:extLst>
              </a:tr>
              <a:tr h="1200156">
                <a:tc>
                  <a:txBody>
                    <a:bodyPr/>
                    <a:lstStyle/>
                    <a:p>
                      <a:pPr>
                        <a:lnSpc>
                          <a:spcPct val="107000"/>
                        </a:lnSpc>
                        <a:spcAft>
                          <a:spcPts val="0"/>
                        </a:spcAft>
                      </a:pPr>
                      <a:r>
                        <a:rPr lang="kk-KZ" sz="1400">
                          <a:effectLst/>
                        </a:rPr>
                        <a:t>Өнім</a:t>
                      </a:r>
                      <a:endParaRPr lang="ru-RU" sz="1200">
                        <a:effectLst/>
                        <a:latin typeface="Calibri" panose="020F0502020204030204" pitchFamily="34" charset="0"/>
                        <a:ea typeface="Yu Mincho" panose="02020400000000000000" pitchFamily="18" charset="-128"/>
                        <a:cs typeface="Times New Roman" panose="02020603050405020304" pitchFamily="18" charset="0"/>
                      </a:endParaRPr>
                    </a:p>
                  </a:txBody>
                  <a:tcPr marL="33118" marR="33118" marT="0" marB="0"/>
                </a:tc>
                <a:tc>
                  <a:txBody>
                    <a:bodyPr/>
                    <a:lstStyle/>
                    <a:p>
                      <a:pPr>
                        <a:lnSpc>
                          <a:spcPct val="107000"/>
                        </a:lnSpc>
                        <a:spcAft>
                          <a:spcPts val="0"/>
                        </a:spcAft>
                      </a:pPr>
                      <a:r>
                        <a:rPr lang="kk-KZ" sz="1400" dirty="0">
                          <a:effectLst/>
                        </a:rPr>
                        <a:t>толыққанды таңғы ас пен түскі және кешкі ас</a:t>
                      </a:r>
                      <a:endParaRPr lang="ru-RU" sz="1200" dirty="0">
                        <a:effectLst/>
                        <a:latin typeface="Calibri" panose="020F0502020204030204" pitchFamily="34" charset="0"/>
                        <a:ea typeface="Yu Mincho" panose="02020400000000000000" pitchFamily="18" charset="-128"/>
                        <a:cs typeface="Times New Roman" panose="02020603050405020304" pitchFamily="18" charset="0"/>
                      </a:endParaRPr>
                    </a:p>
                  </a:txBody>
                  <a:tcPr marL="33118" marR="33118" marT="0" marB="0"/>
                </a:tc>
                <a:tc>
                  <a:txBody>
                    <a:bodyPr/>
                    <a:lstStyle/>
                    <a:p>
                      <a:pPr>
                        <a:lnSpc>
                          <a:spcPct val="107000"/>
                        </a:lnSpc>
                        <a:spcAft>
                          <a:spcPts val="0"/>
                        </a:spcAft>
                      </a:pPr>
                      <a:r>
                        <a:rPr lang="kk-KZ" sz="1400">
                          <a:effectLst/>
                        </a:rPr>
                        <a:t>клиенттерді қанағаттандыру, тұтынушылардың сұранысына байланысты</a:t>
                      </a:r>
                      <a:endParaRPr lang="ru-RU" sz="1200">
                        <a:effectLst/>
                        <a:latin typeface="Calibri" panose="020F0502020204030204" pitchFamily="34" charset="0"/>
                        <a:ea typeface="Yu Mincho" panose="02020400000000000000" pitchFamily="18" charset="-128"/>
                        <a:cs typeface="Times New Roman" panose="02020603050405020304" pitchFamily="18" charset="0"/>
                      </a:endParaRPr>
                    </a:p>
                  </a:txBody>
                  <a:tcPr marL="33118" marR="33118" marT="0" marB="0"/>
                </a:tc>
                <a:tc>
                  <a:txBody>
                    <a:bodyPr/>
                    <a:lstStyle/>
                    <a:p>
                      <a:pPr>
                        <a:lnSpc>
                          <a:spcPct val="107000"/>
                        </a:lnSpc>
                        <a:spcAft>
                          <a:spcPts val="0"/>
                        </a:spcAft>
                      </a:pPr>
                      <a:r>
                        <a:rPr lang="kk-KZ" sz="1400">
                          <a:effectLst/>
                        </a:rPr>
                        <a:t>ресторанның ашылу салтанатында</a:t>
                      </a:r>
                      <a:endParaRPr lang="ru-RU" sz="1200">
                        <a:effectLst/>
                        <a:latin typeface="Calibri" panose="020F0502020204030204" pitchFamily="34" charset="0"/>
                        <a:ea typeface="Yu Mincho" panose="02020400000000000000" pitchFamily="18" charset="-128"/>
                        <a:cs typeface="Times New Roman" panose="02020603050405020304" pitchFamily="18" charset="0"/>
                      </a:endParaRPr>
                    </a:p>
                  </a:txBody>
                  <a:tcPr marL="33118" marR="33118" marT="0" marB="0"/>
                </a:tc>
                <a:tc>
                  <a:txBody>
                    <a:bodyPr/>
                    <a:lstStyle/>
                    <a:p>
                      <a:pPr>
                        <a:lnSpc>
                          <a:spcPct val="107000"/>
                        </a:lnSpc>
                        <a:spcAft>
                          <a:spcPts val="0"/>
                        </a:spcAft>
                      </a:pPr>
                      <a:r>
                        <a:rPr lang="kk-KZ" sz="1400">
                          <a:effectLst/>
                        </a:rPr>
                        <a:t>-</a:t>
                      </a:r>
                      <a:endParaRPr lang="ru-RU" sz="1200">
                        <a:effectLst/>
                        <a:latin typeface="Calibri" panose="020F0502020204030204" pitchFamily="34" charset="0"/>
                        <a:ea typeface="Yu Mincho" panose="02020400000000000000" pitchFamily="18" charset="-128"/>
                        <a:cs typeface="Times New Roman" panose="02020603050405020304" pitchFamily="18" charset="0"/>
                      </a:endParaRPr>
                    </a:p>
                  </a:txBody>
                  <a:tcPr marL="33118" marR="33118" marT="0" marB="0"/>
                </a:tc>
                <a:tc>
                  <a:txBody>
                    <a:bodyPr/>
                    <a:lstStyle/>
                    <a:p>
                      <a:pPr>
                        <a:lnSpc>
                          <a:spcPct val="107000"/>
                        </a:lnSpc>
                        <a:spcAft>
                          <a:spcPts val="0"/>
                        </a:spcAft>
                      </a:pPr>
                      <a:r>
                        <a:rPr lang="kk-KZ" sz="1400">
                          <a:effectLst/>
                        </a:rPr>
                        <a:t>-</a:t>
                      </a:r>
                      <a:endParaRPr lang="ru-RU" sz="1200">
                        <a:effectLst/>
                        <a:latin typeface="Calibri" panose="020F0502020204030204" pitchFamily="34" charset="0"/>
                        <a:ea typeface="Yu Mincho" panose="02020400000000000000" pitchFamily="18" charset="-128"/>
                        <a:cs typeface="Times New Roman" panose="02020603050405020304" pitchFamily="18" charset="0"/>
                      </a:endParaRPr>
                    </a:p>
                  </a:txBody>
                  <a:tcPr marL="33118" marR="33118" marT="0" marB="0"/>
                </a:tc>
                <a:tc>
                  <a:txBody>
                    <a:bodyPr/>
                    <a:lstStyle/>
                    <a:p>
                      <a:pPr>
                        <a:lnSpc>
                          <a:spcPct val="107000"/>
                        </a:lnSpc>
                        <a:spcAft>
                          <a:spcPts val="0"/>
                        </a:spcAft>
                      </a:pPr>
                      <a:r>
                        <a:rPr lang="kk-KZ" sz="1400" dirty="0">
                          <a:effectLst/>
                        </a:rPr>
                        <a:t>Дәмді әрі ерекше тағамдар</a:t>
                      </a:r>
                      <a:endParaRPr lang="ru-RU" sz="1200" dirty="0">
                        <a:effectLst/>
                        <a:latin typeface="Calibri" panose="020F0502020204030204" pitchFamily="34" charset="0"/>
                        <a:ea typeface="Yu Mincho" panose="02020400000000000000" pitchFamily="18" charset="-128"/>
                        <a:cs typeface="Times New Roman" panose="02020603050405020304" pitchFamily="18" charset="0"/>
                      </a:endParaRPr>
                    </a:p>
                  </a:txBody>
                  <a:tcPr marL="33118" marR="33118" marT="0" marB="0"/>
                </a:tc>
                <a:extLst>
                  <a:ext uri="{0D108BD9-81ED-4DB2-BD59-A6C34878D82A}">
                    <a16:rowId xmlns="" xmlns:a16="http://schemas.microsoft.com/office/drawing/2014/main" val="149308533"/>
                  </a:ext>
                </a:extLst>
              </a:tr>
              <a:tr h="1442329">
                <a:tc>
                  <a:txBody>
                    <a:bodyPr/>
                    <a:lstStyle/>
                    <a:p>
                      <a:pPr>
                        <a:lnSpc>
                          <a:spcPct val="107000"/>
                        </a:lnSpc>
                        <a:spcAft>
                          <a:spcPts val="0"/>
                        </a:spcAft>
                      </a:pPr>
                      <a:r>
                        <a:rPr lang="kk-KZ" sz="1400" dirty="0">
                          <a:effectLst/>
                        </a:rPr>
                        <a:t>Баға</a:t>
                      </a:r>
                      <a:endParaRPr lang="ru-RU" sz="1200" dirty="0">
                        <a:effectLst/>
                        <a:latin typeface="Calibri" panose="020F0502020204030204" pitchFamily="34" charset="0"/>
                        <a:ea typeface="Yu Mincho" panose="02020400000000000000" pitchFamily="18" charset="-128"/>
                        <a:cs typeface="Times New Roman" panose="02020603050405020304" pitchFamily="18" charset="0"/>
                      </a:endParaRPr>
                    </a:p>
                  </a:txBody>
                  <a:tcPr marL="33118" marR="33118" marT="0" marB="0"/>
                </a:tc>
                <a:tc>
                  <a:txBody>
                    <a:bodyPr/>
                    <a:lstStyle/>
                    <a:p>
                      <a:pPr>
                        <a:lnSpc>
                          <a:spcPct val="107000"/>
                        </a:lnSpc>
                        <a:spcAft>
                          <a:spcPts val="0"/>
                        </a:spcAft>
                      </a:pPr>
                      <a:r>
                        <a:rPr lang="kk-KZ" sz="1400">
                          <a:effectLst/>
                        </a:rPr>
                        <a:t>орташа чек 3000-5000тг 1 адамға</a:t>
                      </a:r>
                      <a:endParaRPr lang="ru-RU" sz="1200">
                        <a:effectLst/>
                        <a:latin typeface="Calibri" panose="020F0502020204030204" pitchFamily="34" charset="0"/>
                        <a:ea typeface="Yu Mincho" panose="02020400000000000000" pitchFamily="18" charset="-128"/>
                        <a:cs typeface="Times New Roman" panose="02020603050405020304" pitchFamily="18" charset="0"/>
                      </a:endParaRPr>
                    </a:p>
                  </a:txBody>
                  <a:tcPr marL="33118" marR="33118" marT="0" marB="0"/>
                </a:tc>
                <a:tc>
                  <a:txBody>
                    <a:bodyPr/>
                    <a:lstStyle/>
                    <a:p>
                      <a:pPr>
                        <a:lnSpc>
                          <a:spcPct val="107000"/>
                        </a:lnSpc>
                        <a:spcAft>
                          <a:spcPts val="0"/>
                        </a:spcAft>
                      </a:pPr>
                      <a:r>
                        <a:rPr lang="kk-KZ" sz="1400">
                          <a:effectLst/>
                        </a:rPr>
                        <a:t>барлық адамдарға қолжетімді баға</a:t>
                      </a:r>
                      <a:endParaRPr lang="ru-RU" sz="1200">
                        <a:effectLst/>
                        <a:latin typeface="Calibri" panose="020F0502020204030204" pitchFamily="34" charset="0"/>
                        <a:ea typeface="Yu Mincho" panose="02020400000000000000" pitchFamily="18" charset="-128"/>
                        <a:cs typeface="Times New Roman" panose="02020603050405020304" pitchFamily="18" charset="0"/>
                      </a:endParaRPr>
                    </a:p>
                  </a:txBody>
                  <a:tcPr marL="33118" marR="33118" marT="0" marB="0"/>
                </a:tc>
                <a:tc>
                  <a:txBody>
                    <a:bodyPr/>
                    <a:lstStyle/>
                    <a:p>
                      <a:pPr>
                        <a:lnSpc>
                          <a:spcPct val="107000"/>
                        </a:lnSpc>
                        <a:spcAft>
                          <a:spcPts val="0"/>
                        </a:spcAft>
                      </a:pPr>
                      <a:r>
                        <a:rPr lang="kk-KZ" sz="1400">
                          <a:effectLst/>
                        </a:rPr>
                        <a:t>-</a:t>
                      </a:r>
                      <a:endParaRPr lang="ru-RU" sz="1200">
                        <a:effectLst/>
                        <a:latin typeface="Calibri" panose="020F0502020204030204" pitchFamily="34" charset="0"/>
                        <a:ea typeface="Yu Mincho" panose="02020400000000000000" pitchFamily="18" charset="-128"/>
                        <a:cs typeface="Times New Roman" panose="02020603050405020304" pitchFamily="18" charset="0"/>
                      </a:endParaRPr>
                    </a:p>
                  </a:txBody>
                  <a:tcPr marL="33118" marR="33118" marT="0" marB="0"/>
                </a:tc>
                <a:tc>
                  <a:txBody>
                    <a:bodyPr/>
                    <a:lstStyle/>
                    <a:p>
                      <a:pPr>
                        <a:lnSpc>
                          <a:spcPct val="107000"/>
                        </a:lnSpc>
                        <a:spcAft>
                          <a:spcPts val="0"/>
                        </a:spcAft>
                      </a:pPr>
                      <a:r>
                        <a:rPr lang="kk-KZ" sz="1400">
                          <a:effectLst/>
                        </a:rPr>
                        <a:t>-</a:t>
                      </a:r>
                      <a:endParaRPr lang="ru-RU" sz="1200">
                        <a:effectLst/>
                        <a:latin typeface="Calibri" panose="020F0502020204030204" pitchFamily="34" charset="0"/>
                        <a:ea typeface="Yu Mincho" panose="02020400000000000000" pitchFamily="18" charset="-128"/>
                        <a:cs typeface="Times New Roman" panose="02020603050405020304" pitchFamily="18" charset="0"/>
                      </a:endParaRPr>
                    </a:p>
                  </a:txBody>
                  <a:tcPr marL="33118" marR="33118" marT="0" marB="0"/>
                </a:tc>
                <a:tc>
                  <a:txBody>
                    <a:bodyPr/>
                    <a:lstStyle/>
                    <a:p>
                      <a:pPr>
                        <a:lnSpc>
                          <a:spcPct val="107000"/>
                        </a:lnSpc>
                        <a:spcAft>
                          <a:spcPts val="0"/>
                        </a:spcAft>
                      </a:pPr>
                      <a:r>
                        <a:rPr lang="kk-KZ" sz="1400" dirty="0">
                          <a:effectLst/>
                        </a:rPr>
                        <a:t>Күніне шамамен 50-60 адамға қызмет көрсету мақсат</a:t>
                      </a:r>
                      <a:endParaRPr lang="ru-RU" sz="1200" dirty="0">
                        <a:effectLst/>
                        <a:latin typeface="Calibri" panose="020F0502020204030204" pitchFamily="34" charset="0"/>
                        <a:ea typeface="Yu Mincho" panose="02020400000000000000" pitchFamily="18" charset="-128"/>
                        <a:cs typeface="Times New Roman" panose="02020603050405020304" pitchFamily="18" charset="0"/>
                      </a:endParaRPr>
                    </a:p>
                  </a:txBody>
                  <a:tcPr marL="33118" marR="33118" marT="0" marB="0"/>
                </a:tc>
                <a:tc>
                  <a:txBody>
                    <a:bodyPr/>
                    <a:lstStyle/>
                    <a:p>
                      <a:pPr>
                        <a:lnSpc>
                          <a:spcPct val="107000"/>
                        </a:lnSpc>
                        <a:spcAft>
                          <a:spcPts val="0"/>
                        </a:spcAft>
                      </a:pPr>
                      <a:r>
                        <a:rPr lang="kk-KZ" sz="1400" dirty="0">
                          <a:effectLst/>
                        </a:rPr>
                        <a:t>-Қолжетімді баға</a:t>
                      </a:r>
                    </a:p>
                    <a:p>
                      <a:pPr>
                        <a:lnSpc>
                          <a:spcPct val="107000"/>
                        </a:lnSpc>
                        <a:spcAft>
                          <a:spcPts val="0"/>
                        </a:spcAft>
                      </a:pPr>
                      <a:r>
                        <a:rPr lang="kk-KZ" sz="1400" dirty="0">
                          <a:effectLst/>
                          <a:latin typeface="Calibri" panose="020F0502020204030204" pitchFamily="34" charset="0"/>
                          <a:ea typeface="Yu Mincho" panose="02020400000000000000" pitchFamily="18" charset="-128"/>
                          <a:cs typeface="Times New Roman" panose="02020603050405020304" pitchFamily="18" charset="0"/>
                        </a:rPr>
                        <a:t>3000-5000тг аралығы</a:t>
                      </a:r>
                      <a:endParaRPr lang="ru-RU" sz="1200" dirty="0">
                        <a:effectLst/>
                        <a:latin typeface="Calibri" panose="020F0502020204030204" pitchFamily="34" charset="0"/>
                        <a:ea typeface="Yu Mincho" panose="02020400000000000000" pitchFamily="18" charset="-128"/>
                        <a:cs typeface="Times New Roman" panose="02020603050405020304" pitchFamily="18" charset="0"/>
                      </a:endParaRPr>
                    </a:p>
                  </a:txBody>
                  <a:tcPr marL="33118" marR="33118" marT="0" marB="0"/>
                </a:tc>
                <a:extLst>
                  <a:ext uri="{0D108BD9-81ED-4DB2-BD59-A6C34878D82A}">
                    <a16:rowId xmlns="" xmlns:a16="http://schemas.microsoft.com/office/drawing/2014/main" val="984794623"/>
                  </a:ext>
                </a:extLst>
              </a:tr>
              <a:tr h="715808">
                <a:tc>
                  <a:txBody>
                    <a:bodyPr/>
                    <a:lstStyle/>
                    <a:p>
                      <a:pPr>
                        <a:lnSpc>
                          <a:spcPct val="107000"/>
                        </a:lnSpc>
                        <a:spcAft>
                          <a:spcPts val="0"/>
                        </a:spcAft>
                      </a:pPr>
                      <a:r>
                        <a:rPr lang="kk-KZ" sz="1400">
                          <a:effectLst/>
                        </a:rPr>
                        <a:t>Орын</a:t>
                      </a:r>
                      <a:endParaRPr lang="ru-RU" sz="1200">
                        <a:effectLst/>
                        <a:latin typeface="Calibri" panose="020F0502020204030204" pitchFamily="34" charset="0"/>
                        <a:ea typeface="Yu Mincho" panose="02020400000000000000" pitchFamily="18" charset="-128"/>
                        <a:cs typeface="Times New Roman" panose="02020603050405020304" pitchFamily="18" charset="0"/>
                      </a:endParaRPr>
                    </a:p>
                  </a:txBody>
                  <a:tcPr marL="33118" marR="33118" marT="0" marB="0"/>
                </a:tc>
                <a:tc>
                  <a:txBody>
                    <a:bodyPr/>
                    <a:lstStyle/>
                    <a:p>
                      <a:pPr>
                        <a:lnSpc>
                          <a:spcPct val="107000"/>
                        </a:lnSpc>
                        <a:spcAft>
                          <a:spcPts val="0"/>
                        </a:spcAft>
                      </a:pPr>
                      <a:r>
                        <a:rPr lang="kk-KZ" sz="1400">
                          <a:effectLst/>
                        </a:rPr>
                        <a:t>Қазақстан көшесі</a:t>
                      </a:r>
                      <a:endParaRPr lang="ru-RU" sz="1200">
                        <a:effectLst/>
                        <a:latin typeface="Calibri" panose="020F0502020204030204" pitchFamily="34" charset="0"/>
                        <a:ea typeface="Yu Mincho" panose="02020400000000000000" pitchFamily="18" charset="-128"/>
                        <a:cs typeface="Times New Roman" panose="02020603050405020304" pitchFamily="18" charset="0"/>
                      </a:endParaRPr>
                    </a:p>
                  </a:txBody>
                  <a:tcPr marL="33118" marR="33118" marT="0" marB="0"/>
                </a:tc>
                <a:tc>
                  <a:txBody>
                    <a:bodyPr/>
                    <a:lstStyle/>
                    <a:p>
                      <a:pPr>
                        <a:lnSpc>
                          <a:spcPct val="107000"/>
                        </a:lnSpc>
                        <a:spcAft>
                          <a:spcPts val="0"/>
                        </a:spcAft>
                      </a:pPr>
                      <a:r>
                        <a:rPr lang="kk-KZ" sz="1400">
                          <a:effectLst/>
                        </a:rPr>
                        <a:t>Неғұрлым адам көп жерлер, көлік тұрағына орын бар</a:t>
                      </a:r>
                      <a:endParaRPr lang="ru-RU" sz="1200">
                        <a:effectLst/>
                        <a:latin typeface="Calibri" panose="020F0502020204030204" pitchFamily="34" charset="0"/>
                        <a:ea typeface="Yu Mincho" panose="02020400000000000000" pitchFamily="18" charset="-128"/>
                        <a:cs typeface="Times New Roman" panose="02020603050405020304" pitchFamily="18" charset="0"/>
                      </a:endParaRPr>
                    </a:p>
                  </a:txBody>
                  <a:tcPr marL="33118" marR="33118" marT="0" marB="0"/>
                </a:tc>
                <a:tc>
                  <a:txBody>
                    <a:bodyPr/>
                    <a:lstStyle/>
                    <a:p>
                      <a:pPr>
                        <a:lnSpc>
                          <a:spcPct val="107000"/>
                        </a:lnSpc>
                        <a:spcAft>
                          <a:spcPts val="0"/>
                        </a:spcAft>
                      </a:pPr>
                      <a:r>
                        <a:rPr lang="kk-KZ" sz="1400" dirty="0">
                          <a:effectLst/>
                        </a:rPr>
                        <a:t>-</a:t>
                      </a:r>
                      <a:endParaRPr lang="ru-RU" sz="1200" dirty="0">
                        <a:effectLst/>
                        <a:latin typeface="Calibri" panose="020F0502020204030204" pitchFamily="34" charset="0"/>
                        <a:ea typeface="Yu Mincho" panose="02020400000000000000" pitchFamily="18" charset="-128"/>
                        <a:cs typeface="Times New Roman" panose="02020603050405020304" pitchFamily="18" charset="0"/>
                      </a:endParaRPr>
                    </a:p>
                  </a:txBody>
                  <a:tcPr marL="33118" marR="33118" marT="0" marB="0"/>
                </a:tc>
                <a:tc>
                  <a:txBody>
                    <a:bodyPr/>
                    <a:lstStyle/>
                    <a:p>
                      <a:pPr>
                        <a:lnSpc>
                          <a:spcPct val="107000"/>
                        </a:lnSpc>
                        <a:spcAft>
                          <a:spcPts val="0"/>
                        </a:spcAft>
                      </a:pPr>
                      <a:r>
                        <a:rPr lang="kk-KZ" sz="1400">
                          <a:effectLst/>
                        </a:rPr>
                        <a:t>-</a:t>
                      </a:r>
                      <a:endParaRPr lang="ru-RU" sz="1200">
                        <a:effectLst/>
                        <a:latin typeface="Calibri" panose="020F0502020204030204" pitchFamily="34" charset="0"/>
                        <a:ea typeface="Yu Mincho" panose="02020400000000000000" pitchFamily="18" charset="-128"/>
                        <a:cs typeface="Times New Roman" panose="02020603050405020304" pitchFamily="18" charset="0"/>
                      </a:endParaRPr>
                    </a:p>
                  </a:txBody>
                  <a:tcPr marL="33118" marR="33118" marT="0" marB="0"/>
                </a:tc>
                <a:tc>
                  <a:txBody>
                    <a:bodyPr/>
                    <a:lstStyle/>
                    <a:p>
                      <a:pPr>
                        <a:lnSpc>
                          <a:spcPct val="107000"/>
                        </a:lnSpc>
                        <a:spcAft>
                          <a:spcPts val="0"/>
                        </a:spcAft>
                      </a:pPr>
                      <a:r>
                        <a:rPr lang="kk-KZ" sz="1400">
                          <a:effectLst/>
                        </a:rPr>
                        <a:t>-</a:t>
                      </a:r>
                      <a:endParaRPr lang="ru-RU" sz="1200">
                        <a:effectLst/>
                        <a:latin typeface="Calibri" panose="020F0502020204030204" pitchFamily="34" charset="0"/>
                        <a:ea typeface="Yu Mincho" panose="02020400000000000000" pitchFamily="18" charset="-128"/>
                        <a:cs typeface="Times New Roman" panose="02020603050405020304" pitchFamily="18" charset="0"/>
                      </a:endParaRPr>
                    </a:p>
                  </a:txBody>
                  <a:tcPr marL="33118" marR="33118" marT="0" marB="0"/>
                </a:tc>
                <a:tc>
                  <a:txBody>
                    <a:bodyPr/>
                    <a:lstStyle/>
                    <a:p>
                      <a:pPr>
                        <a:lnSpc>
                          <a:spcPct val="107000"/>
                        </a:lnSpc>
                        <a:spcAft>
                          <a:spcPts val="0"/>
                        </a:spcAft>
                      </a:pPr>
                      <a:r>
                        <a:rPr lang="kk-KZ" sz="1400" dirty="0">
                          <a:effectLst/>
                          <a:latin typeface="Calibri" panose="020F0502020204030204" pitchFamily="34" charset="0"/>
                          <a:ea typeface="Yu Mincho" panose="02020400000000000000" pitchFamily="18" charset="-128"/>
                          <a:cs typeface="Times New Roman" panose="02020603050405020304" pitchFamily="18" charset="0"/>
                        </a:rPr>
                        <a:t>Ертегі әлеміне тап боласың</a:t>
                      </a:r>
                      <a:endParaRPr lang="ru-RU" sz="1200" dirty="0">
                        <a:effectLst/>
                        <a:latin typeface="Calibri" panose="020F0502020204030204" pitchFamily="34" charset="0"/>
                        <a:ea typeface="Yu Mincho" panose="02020400000000000000" pitchFamily="18" charset="-128"/>
                        <a:cs typeface="Times New Roman" panose="02020603050405020304" pitchFamily="18" charset="0"/>
                      </a:endParaRPr>
                    </a:p>
                  </a:txBody>
                  <a:tcPr marL="33118" marR="33118" marT="0" marB="0"/>
                </a:tc>
                <a:extLst>
                  <a:ext uri="{0D108BD9-81ED-4DB2-BD59-A6C34878D82A}">
                    <a16:rowId xmlns="" xmlns:a16="http://schemas.microsoft.com/office/drawing/2014/main" val="3370731075"/>
                  </a:ext>
                </a:extLst>
              </a:tr>
              <a:tr h="1442329">
                <a:tc>
                  <a:txBody>
                    <a:bodyPr/>
                    <a:lstStyle/>
                    <a:p>
                      <a:pPr>
                        <a:lnSpc>
                          <a:spcPct val="107000"/>
                        </a:lnSpc>
                        <a:spcAft>
                          <a:spcPts val="0"/>
                        </a:spcAft>
                      </a:pPr>
                      <a:r>
                        <a:rPr lang="kk-KZ" sz="1400">
                          <a:effectLst/>
                        </a:rPr>
                        <a:t>Жарнама</a:t>
                      </a:r>
                      <a:endParaRPr lang="ru-RU" sz="1200">
                        <a:effectLst/>
                        <a:latin typeface="Calibri" panose="020F0502020204030204" pitchFamily="34" charset="0"/>
                        <a:ea typeface="Yu Mincho" panose="02020400000000000000" pitchFamily="18" charset="-128"/>
                        <a:cs typeface="Times New Roman" panose="02020603050405020304" pitchFamily="18" charset="0"/>
                      </a:endParaRPr>
                    </a:p>
                  </a:txBody>
                  <a:tcPr marL="33118" marR="33118" marT="0" marB="0"/>
                </a:tc>
                <a:tc>
                  <a:txBody>
                    <a:bodyPr/>
                    <a:lstStyle/>
                    <a:p>
                      <a:pPr>
                        <a:lnSpc>
                          <a:spcPct val="107000"/>
                        </a:lnSpc>
                        <a:spcAft>
                          <a:spcPts val="0"/>
                        </a:spcAft>
                      </a:pPr>
                      <a:r>
                        <a:rPr lang="kk-KZ" sz="1400">
                          <a:effectLst/>
                        </a:rPr>
                        <a:t>Мейрамхананы жарнамалау</a:t>
                      </a:r>
                      <a:endParaRPr lang="ru-RU" sz="1200">
                        <a:effectLst/>
                        <a:latin typeface="Calibri" panose="020F0502020204030204" pitchFamily="34" charset="0"/>
                        <a:ea typeface="Yu Mincho" panose="02020400000000000000" pitchFamily="18" charset="-128"/>
                        <a:cs typeface="Times New Roman" panose="02020603050405020304" pitchFamily="18" charset="0"/>
                      </a:endParaRPr>
                    </a:p>
                  </a:txBody>
                  <a:tcPr marL="33118" marR="33118" marT="0" marB="0"/>
                </a:tc>
                <a:tc>
                  <a:txBody>
                    <a:bodyPr/>
                    <a:lstStyle/>
                    <a:p>
                      <a:pPr>
                        <a:lnSpc>
                          <a:spcPct val="107000"/>
                        </a:lnSpc>
                        <a:spcAft>
                          <a:spcPts val="0"/>
                        </a:spcAft>
                      </a:pPr>
                      <a:r>
                        <a:rPr lang="kk-KZ" sz="1400">
                          <a:effectLst/>
                        </a:rPr>
                        <a:t>Халықтың назарына тематикалық мейрамхананы таныстыру</a:t>
                      </a:r>
                      <a:endParaRPr lang="ru-RU" sz="1200">
                        <a:effectLst/>
                        <a:latin typeface="Calibri" panose="020F0502020204030204" pitchFamily="34" charset="0"/>
                        <a:ea typeface="Yu Mincho" panose="02020400000000000000" pitchFamily="18" charset="-128"/>
                        <a:cs typeface="Times New Roman" panose="02020603050405020304" pitchFamily="18" charset="0"/>
                      </a:endParaRPr>
                    </a:p>
                  </a:txBody>
                  <a:tcPr marL="33118" marR="33118" marT="0" marB="0"/>
                </a:tc>
                <a:tc>
                  <a:txBody>
                    <a:bodyPr/>
                    <a:lstStyle/>
                    <a:p>
                      <a:pPr>
                        <a:lnSpc>
                          <a:spcPct val="107000"/>
                        </a:lnSpc>
                        <a:spcAft>
                          <a:spcPts val="0"/>
                        </a:spcAft>
                      </a:pPr>
                      <a:r>
                        <a:rPr lang="kk-KZ" sz="1400">
                          <a:effectLst/>
                        </a:rPr>
                        <a:t>Барлық жоспарлар орындалып, ең ақырға жолда жарнамалау</a:t>
                      </a:r>
                      <a:endParaRPr lang="ru-RU" sz="1200">
                        <a:effectLst/>
                        <a:latin typeface="Calibri" panose="020F0502020204030204" pitchFamily="34" charset="0"/>
                        <a:ea typeface="Yu Mincho" panose="02020400000000000000" pitchFamily="18" charset="-128"/>
                        <a:cs typeface="Times New Roman" panose="02020603050405020304" pitchFamily="18" charset="0"/>
                      </a:endParaRPr>
                    </a:p>
                  </a:txBody>
                  <a:tcPr marL="33118" marR="33118" marT="0" marB="0"/>
                </a:tc>
                <a:tc>
                  <a:txBody>
                    <a:bodyPr/>
                    <a:lstStyle/>
                    <a:p>
                      <a:pPr>
                        <a:lnSpc>
                          <a:spcPct val="107000"/>
                        </a:lnSpc>
                        <a:spcAft>
                          <a:spcPts val="0"/>
                        </a:spcAft>
                      </a:pPr>
                      <a:r>
                        <a:rPr lang="kk-KZ" sz="1400">
                          <a:effectLst/>
                        </a:rPr>
                        <a:t>Қалалық теледидар немесе әлеуметтік желі арқыла</a:t>
                      </a:r>
                      <a:endParaRPr lang="ru-RU" sz="1200">
                        <a:effectLst/>
                        <a:latin typeface="Calibri" panose="020F0502020204030204" pitchFamily="34" charset="0"/>
                        <a:ea typeface="Yu Mincho" panose="02020400000000000000" pitchFamily="18" charset="-128"/>
                        <a:cs typeface="Times New Roman" panose="02020603050405020304" pitchFamily="18" charset="0"/>
                      </a:endParaRPr>
                    </a:p>
                  </a:txBody>
                  <a:tcPr marL="33118" marR="33118" marT="0" marB="0"/>
                </a:tc>
                <a:tc>
                  <a:txBody>
                    <a:bodyPr/>
                    <a:lstStyle/>
                    <a:p>
                      <a:pPr>
                        <a:lnSpc>
                          <a:spcPct val="107000"/>
                        </a:lnSpc>
                        <a:spcAft>
                          <a:spcPts val="0"/>
                        </a:spcAft>
                      </a:pPr>
                      <a:r>
                        <a:rPr lang="kk-KZ" sz="1400">
                          <a:effectLst/>
                        </a:rPr>
                        <a:t>-</a:t>
                      </a:r>
                      <a:endParaRPr lang="ru-RU" sz="1200">
                        <a:effectLst/>
                        <a:latin typeface="Calibri" panose="020F0502020204030204" pitchFamily="34" charset="0"/>
                        <a:ea typeface="Yu Mincho" panose="02020400000000000000" pitchFamily="18" charset="-128"/>
                        <a:cs typeface="Times New Roman" panose="02020603050405020304" pitchFamily="18" charset="0"/>
                      </a:endParaRPr>
                    </a:p>
                  </a:txBody>
                  <a:tcPr marL="33118" marR="33118" marT="0" marB="0"/>
                </a:tc>
                <a:tc>
                  <a:txBody>
                    <a:bodyPr/>
                    <a:lstStyle/>
                    <a:p>
                      <a:pPr>
                        <a:lnSpc>
                          <a:spcPct val="107000"/>
                        </a:lnSpc>
                        <a:spcAft>
                          <a:spcPts val="0"/>
                        </a:spcAft>
                      </a:pPr>
                      <a:r>
                        <a:rPr lang="kk-KZ" sz="1400" dirty="0">
                          <a:effectLst/>
                          <a:latin typeface="Calibri" panose="020F0502020204030204" pitchFamily="34" charset="0"/>
                          <a:ea typeface="Yu Mincho" panose="02020400000000000000" pitchFamily="18" charset="-128"/>
                          <a:cs typeface="Times New Roman" panose="02020603050405020304" pitchFamily="18" charset="0"/>
                        </a:rPr>
                        <a:t>Штрихкод бұл жаңа заманға бетбұрыс., уақытты үнемдеудің жаңа тәсілі </a:t>
                      </a:r>
                      <a:endParaRPr lang="ru-RU" sz="1200" dirty="0">
                        <a:effectLst/>
                        <a:latin typeface="Calibri" panose="020F0502020204030204" pitchFamily="34" charset="0"/>
                        <a:ea typeface="Yu Mincho" panose="02020400000000000000" pitchFamily="18" charset="-128"/>
                        <a:cs typeface="Times New Roman" panose="02020603050405020304" pitchFamily="18" charset="0"/>
                      </a:endParaRPr>
                    </a:p>
                  </a:txBody>
                  <a:tcPr marL="33118" marR="33118" marT="0" marB="0"/>
                </a:tc>
                <a:extLst>
                  <a:ext uri="{0D108BD9-81ED-4DB2-BD59-A6C34878D82A}">
                    <a16:rowId xmlns="" xmlns:a16="http://schemas.microsoft.com/office/drawing/2014/main" val="565612568"/>
                  </a:ext>
                </a:extLst>
              </a:tr>
              <a:tr h="1371663">
                <a:tc>
                  <a:txBody>
                    <a:bodyPr/>
                    <a:lstStyle/>
                    <a:p>
                      <a:pPr>
                        <a:lnSpc>
                          <a:spcPct val="107000"/>
                        </a:lnSpc>
                        <a:spcAft>
                          <a:spcPts val="0"/>
                        </a:spcAft>
                      </a:pPr>
                      <a:r>
                        <a:rPr lang="kk-KZ" sz="1600">
                          <a:effectLst/>
                        </a:rPr>
                        <a:t>Бәсекелестер</a:t>
                      </a:r>
                      <a:endParaRPr lang="ru-RU" sz="1200">
                        <a:effectLst/>
                        <a:latin typeface="Calibri" panose="020F0502020204030204" pitchFamily="34" charset="0"/>
                        <a:ea typeface="Yu Mincho" panose="02020400000000000000" pitchFamily="18" charset="-128"/>
                        <a:cs typeface="Times New Roman" panose="02020603050405020304" pitchFamily="18" charset="0"/>
                      </a:endParaRPr>
                    </a:p>
                  </a:txBody>
                  <a:tcPr marL="33118" marR="33118" marT="0" marB="0"/>
                </a:tc>
                <a:tc>
                  <a:txBody>
                    <a:bodyPr/>
                    <a:lstStyle/>
                    <a:p>
                      <a:pPr>
                        <a:lnSpc>
                          <a:spcPct val="107000"/>
                        </a:lnSpc>
                        <a:spcAft>
                          <a:spcPts val="0"/>
                        </a:spcAft>
                      </a:pPr>
                      <a:r>
                        <a:rPr lang="ru-RU" sz="1600">
                          <a:effectLst/>
                        </a:rPr>
                        <a:t>«Квартира 29»</a:t>
                      </a:r>
                      <a:endParaRPr lang="ru-RU" sz="1200">
                        <a:effectLst/>
                      </a:endParaRPr>
                    </a:p>
                    <a:p>
                      <a:pPr>
                        <a:lnSpc>
                          <a:spcPct val="107000"/>
                        </a:lnSpc>
                        <a:spcAft>
                          <a:spcPts val="0"/>
                        </a:spcAft>
                      </a:pPr>
                      <a:r>
                        <a:rPr lang="ru-RU" sz="1600">
                          <a:effectLst/>
                        </a:rPr>
                        <a:t>«Серебро»</a:t>
                      </a:r>
                      <a:endParaRPr lang="ru-RU" sz="1200">
                        <a:effectLst/>
                      </a:endParaRPr>
                    </a:p>
                    <a:p>
                      <a:pPr>
                        <a:lnSpc>
                          <a:spcPct val="107000"/>
                        </a:lnSpc>
                        <a:spcAft>
                          <a:spcPts val="0"/>
                        </a:spcAft>
                      </a:pPr>
                      <a:r>
                        <a:rPr lang="ru-RU" sz="1600">
                          <a:effectLst/>
                        </a:rPr>
                        <a:t>«</a:t>
                      </a:r>
                      <a:r>
                        <a:rPr lang="en-US" sz="1600">
                          <a:effectLst/>
                        </a:rPr>
                        <a:t>Royal B</a:t>
                      </a:r>
                      <a:r>
                        <a:rPr lang="ru-RU" sz="1600">
                          <a:effectLst/>
                        </a:rPr>
                        <a:t>»</a:t>
                      </a:r>
                      <a:endParaRPr lang="ru-RU" sz="1200">
                        <a:effectLst/>
                      </a:endParaRPr>
                    </a:p>
                    <a:p>
                      <a:pPr>
                        <a:lnSpc>
                          <a:spcPct val="107000"/>
                        </a:lnSpc>
                        <a:spcAft>
                          <a:spcPts val="0"/>
                        </a:spcAft>
                      </a:pPr>
                      <a:r>
                        <a:rPr lang="ru-RU" sz="1600">
                          <a:effectLst/>
                        </a:rPr>
                        <a:t>«Мейман»</a:t>
                      </a:r>
                      <a:endParaRPr lang="ru-RU" sz="1200">
                        <a:effectLst/>
                        <a:latin typeface="Calibri" panose="020F0502020204030204" pitchFamily="34" charset="0"/>
                        <a:ea typeface="Yu Mincho" panose="02020400000000000000" pitchFamily="18" charset="-128"/>
                        <a:cs typeface="Times New Roman" panose="02020603050405020304" pitchFamily="18" charset="0"/>
                      </a:endParaRPr>
                    </a:p>
                  </a:txBody>
                  <a:tcPr marL="33118" marR="33118" marT="0" marB="0"/>
                </a:tc>
                <a:tc>
                  <a:txBody>
                    <a:bodyPr/>
                    <a:lstStyle/>
                    <a:p>
                      <a:pPr>
                        <a:lnSpc>
                          <a:spcPct val="107000"/>
                        </a:lnSpc>
                        <a:spcAft>
                          <a:spcPts val="0"/>
                        </a:spcAft>
                      </a:pPr>
                      <a:r>
                        <a:rPr lang="kk-KZ" sz="1600" dirty="0">
                          <a:effectLst/>
                        </a:rPr>
                        <a:t>Олар да өз дизайны және менюімен ерекшеленеді</a:t>
                      </a:r>
                      <a:endParaRPr lang="ru-RU" sz="1200" dirty="0">
                        <a:effectLst/>
                        <a:latin typeface="Calibri" panose="020F0502020204030204" pitchFamily="34" charset="0"/>
                        <a:ea typeface="Yu Mincho" panose="02020400000000000000" pitchFamily="18" charset="-128"/>
                        <a:cs typeface="Times New Roman" panose="02020603050405020304" pitchFamily="18" charset="0"/>
                      </a:endParaRPr>
                    </a:p>
                  </a:txBody>
                  <a:tcPr marL="33118" marR="33118" marT="0" marB="0"/>
                </a:tc>
                <a:tc>
                  <a:txBody>
                    <a:bodyPr/>
                    <a:lstStyle/>
                    <a:p>
                      <a:pPr>
                        <a:lnSpc>
                          <a:spcPct val="107000"/>
                        </a:lnSpc>
                        <a:spcAft>
                          <a:spcPts val="0"/>
                        </a:spcAft>
                      </a:pPr>
                      <a:r>
                        <a:rPr lang="kk-KZ" sz="1600" dirty="0">
                          <a:effectLst/>
                        </a:rPr>
                        <a:t>-</a:t>
                      </a:r>
                      <a:endParaRPr lang="ru-RU" sz="1200" dirty="0">
                        <a:effectLst/>
                        <a:latin typeface="Calibri" panose="020F0502020204030204" pitchFamily="34" charset="0"/>
                        <a:ea typeface="Yu Mincho" panose="02020400000000000000" pitchFamily="18" charset="-128"/>
                        <a:cs typeface="Times New Roman" panose="02020603050405020304" pitchFamily="18" charset="0"/>
                      </a:endParaRPr>
                    </a:p>
                  </a:txBody>
                  <a:tcPr marL="33118" marR="33118" marT="0" marB="0"/>
                </a:tc>
                <a:tc>
                  <a:txBody>
                    <a:bodyPr/>
                    <a:lstStyle/>
                    <a:p>
                      <a:pPr>
                        <a:lnSpc>
                          <a:spcPct val="107000"/>
                        </a:lnSpc>
                        <a:spcAft>
                          <a:spcPts val="0"/>
                        </a:spcAft>
                      </a:pPr>
                      <a:r>
                        <a:rPr lang="kk-KZ" sz="1600" dirty="0">
                          <a:effectLst/>
                        </a:rPr>
                        <a:t>-</a:t>
                      </a:r>
                      <a:endParaRPr lang="ru-RU" sz="1200" dirty="0">
                        <a:effectLst/>
                        <a:latin typeface="Calibri" panose="020F0502020204030204" pitchFamily="34" charset="0"/>
                        <a:ea typeface="Yu Mincho" panose="02020400000000000000" pitchFamily="18" charset="-128"/>
                        <a:cs typeface="Times New Roman" panose="02020603050405020304" pitchFamily="18" charset="0"/>
                      </a:endParaRPr>
                    </a:p>
                  </a:txBody>
                  <a:tcPr marL="33118" marR="33118" marT="0" marB="0"/>
                </a:tc>
                <a:tc>
                  <a:txBody>
                    <a:bodyPr/>
                    <a:lstStyle/>
                    <a:p>
                      <a:pPr>
                        <a:lnSpc>
                          <a:spcPct val="107000"/>
                        </a:lnSpc>
                        <a:spcAft>
                          <a:spcPts val="0"/>
                        </a:spcAft>
                      </a:pPr>
                      <a:r>
                        <a:rPr lang="kk-KZ" sz="1600" dirty="0">
                          <a:effectLst/>
                        </a:rPr>
                        <a:t> -</a:t>
                      </a:r>
                      <a:endParaRPr lang="ru-RU" sz="1200" dirty="0">
                        <a:effectLst/>
                        <a:latin typeface="Calibri" panose="020F0502020204030204" pitchFamily="34" charset="0"/>
                        <a:ea typeface="Yu Mincho" panose="02020400000000000000" pitchFamily="18" charset="-128"/>
                        <a:cs typeface="Times New Roman" panose="02020603050405020304" pitchFamily="18" charset="0"/>
                      </a:endParaRPr>
                    </a:p>
                  </a:txBody>
                  <a:tcPr marL="33118" marR="33118" marT="0" marB="0"/>
                </a:tc>
                <a:tc>
                  <a:txBody>
                    <a:bodyPr/>
                    <a:lstStyle/>
                    <a:p>
                      <a:pPr>
                        <a:lnSpc>
                          <a:spcPct val="107000"/>
                        </a:lnSpc>
                        <a:spcAft>
                          <a:spcPts val="0"/>
                        </a:spcAft>
                      </a:pPr>
                      <a:r>
                        <a:rPr lang="kk-KZ" sz="1600" dirty="0">
                          <a:effectLst/>
                        </a:rPr>
                        <a:t>-</a:t>
                      </a:r>
                      <a:endParaRPr lang="ru-RU" sz="1200" dirty="0">
                        <a:effectLst/>
                        <a:latin typeface="Calibri" panose="020F0502020204030204" pitchFamily="34" charset="0"/>
                        <a:ea typeface="Yu Mincho" panose="02020400000000000000" pitchFamily="18" charset="-128"/>
                        <a:cs typeface="Times New Roman" panose="02020603050405020304" pitchFamily="18" charset="0"/>
                      </a:endParaRPr>
                    </a:p>
                  </a:txBody>
                  <a:tcPr marL="33118" marR="33118" marT="0" marB="0"/>
                </a:tc>
                <a:extLst>
                  <a:ext uri="{0D108BD9-81ED-4DB2-BD59-A6C34878D82A}">
                    <a16:rowId xmlns="" xmlns:a16="http://schemas.microsoft.com/office/drawing/2014/main" val="1315560394"/>
                  </a:ext>
                </a:extLst>
              </a:tr>
            </a:tbl>
          </a:graphicData>
        </a:graphic>
      </p:graphicFrame>
    </p:spTree>
    <p:extLst>
      <p:ext uri="{BB962C8B-B14F-4D97-AF65-F5344CB8AC3E}">
        <p14:creationId xmlns:p14="http://schemas.microsoft.com/office/powerpoint/2010/main" val="103267125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Таблица 3">
            <a:extLst>
              <a:ext uri="{FF2B5EF4-FFF2-40B4-BE49-F238E27FC236}">
                <a16:creationId xmlns="" xmlns:a16="http://schemas.microsoft.com/office/drawing/2014/main" id="{F843EAD7-B462-47B3-BB99-766BE0AA8FA2}"/>
              </a:ext>
            </a:extLst>
          </p:cNvPr>
          <p:cNvGraphicFramePr>
            <a:graphicFrameLocks noGrp="1"/>
          </p:cNvGraphicFramePr>
          <p:nvPr>
            <p:extLst>
              <p:ext uri="{D42A27DB-BD31-4B8C-83A1-F6EECF244321}">
                <p14:modId xmlns:p14="http://schemas.microsoft.com/office/powerpoint/2010/main" val="3867659609"/>
              </p:ext>
            </p:extLst>
          </p:nvPr>
        </p:nvGraphicFramePr>
        <p:xfrm>
          <a:off x="0" y="1"/>
          <a:ext cx="12191999" cy="12032305"/>
        </p:xfrm>
        <a:graphic>
          <a:graphicData uri="http://schemas.openxmlformats.org/drawingml/2006/table">
            <a:tbl>
              <a:tblPr>
                <a:tableStyleId>{306799F8-075E-4A3A-A7F6-7FBC6576F1A4}</a:tableStyleId>
              </a:tblPr>
              <a:tblGrid>
                <a:gridCol w="8361585">
                  <a:extLst>
                    <a:ext uri="{9D8B030D-6E8A-4147-A177-3AD203B41FA5}">
                      <a16:colId xmlns="" xmlns:a16="http://schemas.microsoft.com/office/drawing/2014/main" val="3713040532"/>
                    </a:ext>
                  </a:extLst>
                </a:gridCol>
                <a:gridCol w="3830414">
                  <a:extLst>
                    <a:ext uri="{9D8B030D-6E8A-4147-A177-3AD203B41FA5}">
                      <a16:colId xmlns="" xmlns:a16="http://schemas.microsoft.com/office/drawing/2014/main" val="463365804"/>
                    </a:ext>
                  </a:extLst>
                </a:gridCol>
              </a:tblGrid>
              <a:tr h="944515">
                <a:tc gridSpan="2">
                  <a:txBody>
                    <a:bodyPr/>
                    <a:lstStyle/>
                    <a:p>
                      <a:pPr algn="ctr">
                        <a:lnSpc>
                          <a:spcPct val="107000"/>
                        </a:lnSpc>
                        <a:spcAft>
                          <a:spcPts val="0"/>
                        </a:spcAft>
                      </a:pPr>
                      <a:r>
                        <a:rPr lang="ru-RU" sz="2000" dirty="0">
                          <a:effectLst/>
                          <a:latin typeface="Arial" panose="020B0604020202020204" pitchFamily="34" charset="0"/>
                          <a:cs typeface="Arial" panose="020B0604020202020204" pitchFamily="34" charset="0"/>
                        </a:rPr>
                        <a:t>Инвестиция </a:t>
                      </a:r>
                      <a:r>
                        <a:rPr lang="ru-RU" sz="2000" dirty="0" err="1">
                          <a:effectLst/>
                          <a:latin typeface="Arial" panose="020B0604020202020204" pitchFamily="34" charset="0"/>
                          <a:cs typeface="Arial" panose="020B0604020202020204" pitchFamily="34" charset="0"/>
                        </a:rPr>
                        <a:t>ашуға</a:t>
                      </a:r>
                      <a:r>
                        <a:rPr lang="ru-RU" sz="2000" dirty="0">
                          <a:effectLst/>
                          <a:latin typeface="Arial" panose="020B0604020202020204" pitchFamily="34" charset="0"/>
                          <a:cs typeface="Arial" panose="020B0604020202020204" pitchFamily="34" charset="0"/>
                        </a:rPr>
                        <a:t> (</a:t>
                      </a:r>
                      <a:r>
                        <a:rPr lang="ru-RU" sz="2000" dirty="0" err="1">
                          <a:effectLst/>
                          <a:latin typeface="Arial" panose="020B0604020202020204" pitchFamily="34" charset="0"/>
                          <a:cs typeface="Arial" panose="020B0604020202020204" pitchFamily="34" charset="0"/>
                        </a:rPr>
                        <a:t>тг</a:t>
                      </a:r>
                      <a:r>
                        <a:rPr lang="ru-RU" sz="2000" dirty="0">
                          <a:effectLst/>
                          <a:latin typeface="Arial" panose="020B0604020202020204" pitchFamily="34" charset="0"/>
                          <a:cs typeface="Arial" panose="020B0604020202020204" pitchFamily="34" charset="0"/>
                        </a:rPr>
                        <a:t>)</a:t>
                      </a:r>
                      <a:endParaRPr lang="ru-RU" sz="2000" dirty="0">
                        <a:effectLst/>
                        <a:latin typeface="Arial" panose="020B0604020202020204" pitchFamily="34" charset="0"/>
                        <a:ea typeface="Yu Mincho" panose="02020400000000000000" pitchFamily="18" charset="-128"/>
                        <a:cs typeface="Arial" panose="020B0604020202020204" pitchFamily="34" charset="0"/>
                      </a:endParaRPr>
                    </a:p>
                  </a:txBody>
                  <a:tcPr marL="68580" marR="68580" marT="0" marB="0"/>
                </a:tc>
                <a:tc hMerge="1">
                  <a:txBody>
                    <a:bodyPr/>
                    <a:lstStyle/>
                    <a:p>
                      <a:endParaRPr lang="ru-RU"/>
                    </a:p>
                  </a:txBody>
                  <a:tcPr/>
                </a:tc>
                <a:extLst>
                  <a:ext uri="{0D108BD9-81ED-4DB2-BD59-A6C34878D82A}">
                    <a16:rowId xmlns="" xmlns:a16="http://schemas.microsoft.com/office/drawing/2014/main" val="3744635970"/>
                  </a:ext>
                </a:extLst>
              </a:tr>
              <a:tr h="739186">
                <a:tc>
                  <a:txBody>
                    <a:bodyPr/>
                    <a:lstStyle/>
                    <a:p>
                      <a:pPr>
                        <a:lnSpc>
                          <a:spcPct val="107000"/>
                        </a:lnSpc>
                        <a:spcAft>
                          <a:spcPts val="0"/>
                        </a:spcAft>
                      </a:pPr>
                      <a:r>
                        <a:rPr lang="ru-RU" sz="2000" dirty="0" err="1">
                          <a:effectLst/>
                          <a:latin typeface="Times New Roman" panose="02020603050405020304" pitchFamily="18" charset="0"/>
                          <a:cs typeface="Times New Roman" panose="02020603050405020304" pitchFamily="18" charset="0"/>
                        </a:rPr>
                        <a:t>Тіркеу</a:t>
                      </a:r>
                      <a:r>
                        <a:rPr lang="ru-RU" sz="2000" dirty="0">
                          <a:effectLst/>
                          <a:latin typeface="Times New Roman" panose="02020603050405020304" pitchFamily="18" charset="0"/>
                          <a:cs typeface="Times New Roman" panose="02020603050405020304" pitchFamily="18" charset="0"/>
                        </a:rPr>
                        <a:t>, </a:t>
                      </a:r>
                      <a:r>
                        <a:rPr lang="ru-RU" sz="2000" dirty="0" err="1">
                          <a:effectLst/>
                          <a:latin typeface="Times New Roman" panose="02020603050405020304" pitchFamily="18" charset="0"/>
                          <a:cs typeface="Times New Roman" panose="02020603050405020304" pitchFamily="18" charset="0"/>
                        </a:rPr>
                        <a:t>барлық</a:t>
                      </a:r>
                      <a:r>
                        <a:rPr lang="ru-RU" sz="2000" dirty="0">
                          <a:effectLst/>
                          <a:latin typeface="Times New Roman" panose="02020603050405020304" pitchFamily="18" charset="0"/>
                          <a:cs typeface="Times New Roman" panose="02020603050405020304" pitchFamily="18" charset="0"/>
                        </a:rPr>
                        <a:t> </a:t>
                      </a:r>
                      <a:r>
                        <a:rPr lang="ru-RU" sz="2000" dirty="0" err="1">
                          <a:effectLst/>
                          <a:latin typeface="Times New Roman" panose="02020603050405020304" pitchFamily="18" charset="0"/>
                          <a:cs typeface="Times New Roman" panose="02020603050405020304" pitchFamily="18" charset="0"/>
                        </a:rPr>
                        <a:t>рұқсаттарды</a:t>
                      </a:r>
                      <a:r>
                        <a:rPr lang="ru-RU" sz="2000" dirty="0">
                          <a:effectLst/>
                          <a:latin typeface="Times New Roman" panose="02020603050405020304" pitchFamily="18" charset="0"/>
                          <a:cs typeface="Times New Roman" panose="02020603050405020304" pitchFamily="18" charset="0"/>
                        </a:rPr>
                        <a:t> </a:t>
                      </a:r>
                      <a:r>
                        <a:rPr lang="ru-RU" sz="2000" dirty="0" err="1">
                          <a:effectLst/>
                          <a:latin typeface="Times New Roman" panose="02020603050405020304" pitchFamily="18" charset="0"/>
                          <a:cs typeface="Times New Roman" panose="02020603050405020304" pitchFamily="18" charset="0"/>
                        </a:rPr>
                        <a:t>қоса</a:t>
                      </a:r>
                      <a:r>
                        <a:rPr lang="ru-RU" sz="2000" dirty="0">
                          <a:effectLst/>
                          <a:latin typeface="Times New Roman" panose="02020603050405020304" pitchFamily="18" charset="0"/>
                          <a:cs typeface="Times New Roman" panose="02020603050405020304" pitchFamily="18" charset="0"/>
                        </a:rPr>
                        <a:t> </a:t>
                      </a:r>
                      <a:r>
                        <a:rPr lang="ru-RU" sz="2000" dirty="0" err="1">
                          <a:effectLst/>
                          <a:latin typeface="Times New Roman" panose="02020603050405020304" pitchFamily="18" charset="0"/>
                          <a:cs typeface="Times New Roman" panose="02020603050405020304" pitchFamily="18" charset="0"/>
                        </a:rPr>
                        <a:t>алғанда</a:t>
                      </a:r>
                      <a:endParaRPr lang="ru-RU" sz="2000" dirty="0">
                        <a:effectLst/>
                        <a:latin typeface="Times New Roman" panose="02020603050405020304" pitchFamily="18" charset="0"/>
                        <a:ea typeface="Yu Mincho" panose="02020400000000000000" pitchFamily="18" charset="-128"/>
                        <a:cs typeface="Times New Roman" panose="02020603050405020304" pitchFamily="18" charset="0"/>
                      </a:endParaRPr>
                    </a:p>
                  </a:txBody>
                  <a:tcPr marL="68580" marR="68580" marT="0" marB="0"/>
                </a:tc>
                <a:tc>
                  <a:txBody>
                    <a:bodyPr/>
                    <a:lstStyle/>
                    <a:p>
                      <a:pPr latinLnBrk="0"/>
                      <a:r>
                        <a:rPr lang="ru-RU" dirty="0">
                          <a:effectLst/>
                          <a:latin typeface="Times New Roman" panose="02020603050405020304" pitchFamily="18" charset="0"/>
                          <a:cs typeface="Times New Roman" panose="02020603050405020304" pitchFamily="18" charset="0"/>
                        </a:rPr>
                        <a:t>500000</a:t>
                      </a:r>
                    </a:p>
                  </a:txBody>
                  <a:tcPr marL="47625" marR="47625" marT="47625" marB="47625" anchor="ctr"/>
                </a:tc>
                <a:extLst>
                  <a:ext uri="{0D108BD9-81ED-4DB2-BD59-A6C34878D82A}">
                    <a16:rowId xmlns="" xmlns:a16="http://schemas.microsoft.com/office/drawing/2014/main" val="3313446480"/>
                  </a:ext>
                </a:extLst>
              </a:tr>
              <a:tr h="739186">
                <a:tc>
                  <a:txBody>
                    <a:bodyPr/>
                    <a:lstStyle/>
                    <a:p>
                      <a:pPr>
                        <a:lnSpc>
                          <a:spcPct val="107000"/>
                        </a:lnSpc>
                        <a:spcAft>
                          <a:spcPts val="0"/>
                        </a:spcAft>
                      </a:pPr>
                      <a:r>
                        <a:rPr lang="ru-RU" sz="2000">
                          <a:effectLst/>
                          <a:latin typeface="Times New Roman" panose="02020603050405020304" pitchFamily="18" charset="0"/>
                          <a:cs typeface="Times New Roman" panose="02020603050405020304" pitchFamily="18" charset="0"/>
                        </a:rPr>
                        <a:t>Жөндеу, соның ішінде дизайн үй-жай жобасы</a:t>
                      </a:r>
                      <a:endParaRPr lang="ru-RU" sz="2000">
                        <a:effectLst/>
                        <a:latin typeface="Times New Roman" panose="02020603050405020304" pitchFamily="18" charset="0"/>
                        <a:ea typeface="Yu Mincho" panose="02020400000000000000" pitchFamily="18" charset="-128"/>
                        <a:cs typeface="Times New Roman" panose="02020603050405020304" pitchFamily="18" charset="0"/>
                      </a:endParaRPr>
                    </a:p>
                  </a:txBody>
                  <a:tcPr marL="68580" marR="68580" marT="0" marB="0"/>
                </a:tc>
                <a:tc>
                  <a:txBody>
                    <a:bodyPr/>
                    <a:lstStyle/>
                    <a:p>
                      <a:pPr latinLnBrk="0"/>
                      <a:r>
                        <a:rPr lang="ru-RU" dirty="0">
                          <a:effectLst/>
                          <a:latin typeface="Times New Roman" panose="02020603050405020304" pitchFamily="18" charset="0"/>
                          <a:cs typeface="Times New Roman" panose="02020603050405020304" pitchFamily="18" charset="0"/>
                        </a:rPr>
                        <a:t>3 600 000</a:t>
                      </a:r>
                    </a:p>
                  </a:txBody>
                  <a:tcPr marL="47625" marR="47625" marT="47625" marB="47625" anchor="ctr"/>
                </a:tc>
                <a:extLst>
                  <a:ext uri="{0D108BD9-81ED-4DB2-BD59-A6C34878D82A}">
                    <a16:rowId xmlns="" xmlns:a16="http://schemas.microsoft.com/office/drawing/2014/main" val="302304757"/>
                  </a:ext>
                </a:extLst>
              </a:tr>
              <a:tr h="739186">
                <a:tc>
                  <a:txBody>
                    <a:bodyPr/>
                    <a:lstStyle/>
                    <a:p>
                      <a:pPr>
                        <a:lnSpc>
                          <a:spcPct val="107000"/>
                        </a:lnSpc>
                        <a:spcAft>
                          <a:spcPts val="0"/>
                        </a:spcAft>
                      </a:pPr>
                      <a:r>
                        <a:rPr lang="ru-RU" sz="2000" dirty="0" err="1">
                          <a:effectLst/>
                          <a:latin typeface="Times New Roman" panose="02020603050405020304" pitchFamily="18" charset="0"/>
                          <a:cs typeface="Times New Roman" panose="02020603050405020304" pitchFamily="18" charset="0"/>
                        </a:rPr>
                        <a:t>Жарнама</a:t>
                      </a:r>
                      <a:r>
                        <a:rPr lang="ru-RU" sz="2000" dirty="0">
                          <a:effectLst/>
                          <a:latin typeface="Times New Roman" panose="02020603050405020304" pitchFamily="18" charset="0"/>
                          <a:cs typeface="Times New Roman" panose="02020603050405020304" pitchFamily="18" charset="0"/>
                        </a:rPr>
                        <a:t> </a:t>
                      </a:r>
                      <a:r>
                        <a:rPr lang="kk-KZ" sz="2000" dirty="0">
                          <a:effectLst/>
                          <a:latin typeface="Times New Roman" panose="02020603050405020304" pitchFamily="18" charset="0"/>
                          <a:cs typeface="Times New Roman" panose="02020603050405020304" pitchFamily="18" charset="0"/>
                        </a:rPr>
                        <a:t>ілу</a:t>
                      </a:r>
                      <a:endParaRPr lang="ru-RU" sz="2000" dirty="0">
                        <a:effectLst/>
                        <a:latin typeface="Times New Roman" panose="02020603050405020304" pitchFamily="18" charset="0"/>
                        <a:ea typeface="Yu Mincho" panose="02020400000000000000" pitchFamily="18" charset="-128"/>
                        <a:cs typeface="Times New Roman" panose="02020603050405020304" pitchFamily="18" charset="0"/>
                      </a:endParaRPr>
                    </a:p>
                  </a:txBody>
                  <a:tcPr marL="68580" marR="68580" marT="0" marB="0"/>
                </a:tc>
                <a:tc>
                  <a:txBody>
                    <a:bodyPr/>
                    <a:lstStyle/>
                    <a:p>
                      <a:pPr latinLnBrk="0"/>
                      <a:r>
                        <a:rPr lang="ru-RU" dirty="0">
                          <a:effectLst/>
                          <a:latin typeface="Times New Roman" panose="02020603050405020304" pitchFamily="18" charset="0"/>
                          <a:cs typeface="Times New Roman" panose="02020603050405020304" pitchFamily="18" charset="0"/>
                        </a:rPr>
                        <a:t>175000</a:t>
                      </a:r>
                    </a:p>
                  </a:txBody>
                  <a:tcPr marL="47625" marR="47625" marT="47625" marB="47625" anchor="ctr"/>
                </a:tc>
                <a:extLst>
                  <a:ext uri="{0D108BD9-81ED-4DB2-BD59-A6C34878D82A}">
                    <a16:rowId xmlns="" xmlns:a16="http://schemas.microsoft.com/office/drawing/2014/main" val="120774148"/>
                  </a:ext>
                </a:extLst>
              </a:tr>
              <a:tr h="739186">
                <a:tc>
                  <a:txBody>
                    <a:bodyPr/>
                    <a:lstStyle/>
                    <a:p>
                      <a:pPr>
                        <a:lnSpc>
                          <a:spcPct val="107000"/>
                        </a:lnSpc>
                        <a:spcAft>
                          <a:spcPts val="0"/>
                        </a:spcAft>
                      </a:pPr>
                      <a:r>
                        <a:rPr lang="ru-RU" sz="2000" dirty="0" err="1">
                          <a:effectLst/>
                          <a:latin typeface="Times New Roman" panose="02020603050405020304" pitchFamily="18" charset="0"/>
                          <a:cs typeface="Times New Roman" panose="02020603050405020304" pitchFamily="18" charset="0"/>
                        </a:rPr>
                        <a:t>Жарнамалық</a:t>
                      </a:r>
                      <a:r>
                        <a:rPr lang="ru-RU" sz="2000" dirty="0">
                          <a:effectLst/>
                          <a:latin typeface="Times New Roman" panose="02020603050405020304" pitchFamily="18" charset="0"/>
                          <a:cs typeface="Times New Roman" panose="02020603050405020304" pitchFamily="18" charset="0"/>
                        </a:rPr>
                        <a:t> </a:t>
                      </a:r>
                      <a:r>
                        <a:rPr lang="ru-RU" sz="2000" dirty="0" err="1">
                          <a:effectLst/>
                          <a:latin typeface="Times New Roman" panose="02020603050405020304" pitchFamily="18" charset="0"/>
                          <a:cs typeface="Times New Roman" panose="02020603050405020304" pitchFamily="18" charset="0"/>
                        </a:rPr>
                        <a:t>материалдар</a:t>
                      </a:r>
                      <a:endParaRPr lang="ru-RU" sz="2000" dirty="0">
                        <a:effectLst/>
                        <a:latin typeface="Times New Roman" panose="02020603050405020304" pitchFamily="18" charset="0"/>
                        <a:ea typeface="Yu Mincho" panose="02020400000000000000" pitchFamily="18" charset="-128"/>
                        <a:cs typeface="Times New Roman" panose="02020603050405020304" pitchFamily="18" charset="0"/>
                      </a:endParaRPr>
                    </a:p>
                  </a:txBody>
                  <a:tcPr marL="68580" marR="68580" marT="0" marB="0"/>
                </a:tc>
                <a:tc>
                  <a:txBody>
                    <a:bodyPr/>
                    <a:lstStyle/>
                    <a:p>
                      <a:pPr latinLnBrk="0"/>
                      <a:r>
                        <a:rPr lang="ru-RU">
                          <a:effectLst/>
                          <a:latin typeface="Times New Roman" panose="02020603050405020304" pitchFamily="18" charset="0"/>
                          <a:cs typeface="Times New Roman" panose="02020603050405020304" pitchFamily="18" charset="0"/>
                        </a:rPr>
                        <a:t>50 000</a:t>
                      </a:r>
                    </a:p>
                  </a:txBody>
                  <a:tcPr marL="47625" marR="47625" marT="47625" marB="47625" anchor="ctr"/>
                </a:tc>
                <a:extLst>
                  <a:ext uri="{0D108BD9-81ED-4DB2-BD59-A6C34878D82A}">
                    <a16:rowId xmlns="" xmlns:a16="http://schemas.microsoft.com/office/drawing/2014/main" val="620252727"/>
                  </a:ext>
                </a:extLst>
              </a:tr>
              <a:tr h="739186">
                <a:tc>
                  <a:txBody>
                    <a:bodyPr/>
                    <a:lstStyle/>
                    <a:p>
                      <a:pPr>
                        <a:lnSpc>
                          <a:spcPct val="107000"/>
                        </a:lnSpc>
                        <a:spcAft>
                          <a:spcPts val="0"/>
                        </a:spcAft>
                      </a:pPr>
                      <a:r>
                        <a:rPr lang="kk-KZ" sz="2000" dirty="0">
                          <a:effectLst/>
                          <a:latin typeface="Times New Roman" panose="02020603050405020304" pitchFamily="18" charset="0"/>
                          <a:cs typeface="Times New Roman" panose="02020603050405020304" pitchFamily="18" charset="0"/>
                        </a:rPr>
                        <a:t>Жөндеу кезінде жалдау</a:t>
                      </a:r>
                      <a:endParaRPr lang="ru-RU" sz="2000" dirty="0">
                        <a:effectLst/>
                        <a:latin typeface="Times New Roman" panose="02020603050405020304" pitchFamily="18" charset="0"/>
                        <a:ea typeface="Yu Mincho" panose="02020400000000000000" pitchFamily="18" charset="-128"/>
                        <a:cs typeface="Times New Roman" panose="02020603050405020304" pitchFamily="18" charset="0"/>
                      </a:endParaRPr>
                    </a:p>
                  </a:txBody>
                  <a:tcPr marL="68580" marR="68580" marT="0" marB="0"/>
                </a:tc>
                <a:tc>
                  <a:txBody>
                    <a:bodyPr/>
                    <a:lstStyle/>
                    <a:p>
                      <a:pPr latinLnBrk="0"/>
                      <a:r>
                        <a:rPr lang="ru-RU" dirty="0">
                          <a:effectLst/>
                          <a:latin typeface="Times New Roman" panose="02020603050405020304" pitchFamily="18" charset="0"/>
                          <a:cs typeface="Times New Roman" panose="02020603050405020304" pitchFamily="18" charset="0"/>
                        </a:rPr>
                        <a:t>630 000</a:t>
                      </a:r>
                    </a:p>
                  </a:txBody>
                  <a:tcPr marL="47625" marR="47625" marT="47625" marB="47625" anchor="ctr"/>
                </a:tc>
                <a:extLst>
                  <a:ext uri="{0D108BD9-81ED-4DB2-BD59-A6C34878D82A}">
                    <a16:rowId xmlns="" xmlns:a16="http://schemas.microsoft.com/office/drawing/2014/main" val="768514024"/>
                  </a:ext>
                </a:extLst>
              </a:tr>
              <a:tr h="739186">
                <a:tc>
                  <a:txBody>
                    <a:bodyPr/>
                    <a:lstStyle/>
                    <a:p>
                      <a:pPr>
                        <a:lnSpc>
                          <a:spcPct val="107000"/>
                        </a:lnSpc>
                        <a:spcAft>
                          <a:spcPts val="0"/>
                        </a:spcAft>
                      </a:pPr>
                      <a:r>
                        <a:rPr lang="ru-RU" sz="2000" dirty="0" err="1">
                          <a:effectLst/>
                          <a:latin typeface="Times New Roman" panose="02020603050405020304" pitchFamily="18" charset="0"/>
                          <a:cs typeface="Times New Roman" panose="02020603050405020304" pitchFamily="18" charset="0"/>
                        </a:rPr>
                        <a:t>жабдық</a:t>
                      </a:r>
                      <a:r>
                        <a:rPr lang="ru-RU" sz="2000" dirty="0">
                          <a:effectLst/>
                          <a:latin typeface="Times New Roman" panose="02020603050405020304" pitchFamily="18" charset="0"/>
                          <a:cs typeface="Times New Roman" panose="02020603050405020304" pitchFamily="18" charset="0"/>
                        </a:rPr>
                        <a:t> </a:t>
                      </a:r>
                      <a:r>
                        <a:rPr lang="ru-RU" sz="2000" dirty="0" err="1">
                          <a:effectLst/>
                          <a:latin typeface="Times New Roman" panose="02020603050405020304" pitchFamily="18" charset="0"/>
                          <a:cs typeface="Times New Roman" panose="02020603050405020304" pitchFamily="18" charset="0"/>
                        </a:rPr>
                        <a:t>сатып</a:t>
                      </a:r>
                      <a:r>
                        <a:rPr lang="ru-RU" sz="2000" dirty="0">
                          <a:effectLst/>
                          <a:latin typeface="Times New Roman" panose="02020603050405020304" pitchFamily="18" charset="0"/>
                          <a:cs typeface="Times New Roman" panose="02020603050405020304" pitchFamily="18" charset="0"/>
                        </a:rPr>
                        <a:t> </a:t>
                      </a:r>
                      <a:r>
                        <a:rPr lang="ru-RU" sz="2000" dirty="0" err="1">
                          <a:effectLst/>
                          <a:latin typeface="Times New Roman" panose="02020603050405020304" pitchFamily="18" charset="0"/>
                          <a:cs typeface="Times New Roman" panose="02020603050405020304" pitchFamily="18" charset="0"/>
                        </a:rPr>
                        <a:t>алу</a:t>
                      </a:r>
                      <a:endParaRPr lang="ru-RU" sz="2000" dirty="0">
                        <a:effectLst/>
                        <a:latin typeface="Times New Roman" panose="02020603050405020304" pitchFamily="18" charset="0"/>
                        <a:ea typeface="Yu Mincho" panose="02020400000000000000" pitchFamily="18" charset="-128"/>
                        <a:cs typeface="Times New Roman" panose="02020603050405020304" pitchFamily="18" charset="0"/>
                      </a:endParaRPr>
                    </a:p>
                  </a:txBody>
                  <a:tcPr marL="68580" marR="68580" marT="0" marB="0"/>
                </a:tc>
                <a:tc>
                  <a:txBody>
                    <a:bodyPr/>
                    <a:lstStyle/>
                    <a:p>
                      <a:pPr latinLnBrk="0"/>
                      <a:r>
                        <a:rPr lang="ru-RU" dirty="0">
                          <a:effectLst/>
                          <a:latin typeface="Times New Roman" panose="02020603050405020304" pitchFamily="18" charset="0"/>
                          <a:cs typeface="Times New Roman" panose="02020603050405020304" pitchFamily="18" charset="0"/>
                        </a:rPr>
                        <a:t>6000000</a:t>
                      </a:r>
                    </a:p>
                  </a:txBody>
                  <a:tcPr marL="47625" marR="47625" marT="47625" marB="47625" anchor="ctr"/>
                </a:tc>
                <a:extLst>
                  <a:ext uri="{0D108BD9-81ED-4DB2-BD59-A6C34878D82A}">
                    <a16:rowId xmlns="" xmlns:a16="http://schemas.microsoft.com/office/drawing/2014/main" val="2156979313"/>
                  </a:ext>
                </a:extLst>
              </a:tr>
              <a:tr h="739186">
                <a:tc>
                  <a:txBody>
                    <a:bodyPr/>
                    <a:lstStyle/>
                    <a:p>
                      <a:pPr>
                        <a:lnSpc>
                          <a:spcPct val="107000"/>
                        </a:lnSpc>
                        <a:spcAft>
                          <a:spcPts val="0"/>
                        </a:spcAft>
                      </a:pPr>
                      <a:r>
                        <a:rPr lang="kk-KZ" sz="2000">
                          <a:effectLst/>
                          <a:latin typeface="Times New Roman" panose="02020603050405020304" pitchFamily="18" charset="0"/>
                          <a:cs typeface="Times New Roman" panose="02020603050405020304" pitchFamily="18" charset="0"/>
                        </a:rPr>
                        <a:t>қалғандары</a:t>
                      </a:r>
                      <a:endParaRPr lang="ru-RU" sz="2000">
                        <a:effectLst/>
                        <a:latin typeface="Times New Roman" panose="02020603050405020304" pitchFamily="18" charset="0"/>
                        <a:ea typeface="Yu Mincho" panose="02020400000000000000" pitchFamily="18" charset="-128"/>
                        <a:cs typeface="Times New Roman" panose="02020603050405020304" pitchFamily="18" charset="0"/>
                      </a:endParaRPr>
                    </a:p>
                  </a:txBody>
                  <a:tcPr marL="68580" marR="68580" marT="0" marB="0"/>
                </a:tc>
                <a:tc>
                  <a:txBody>
                    <a:bodyPr/>
                    <a:lstStyle/>
                    <a:p>
                      <a:pPr latinLnBrk="0"/>
                      <a:r>
                        <a:rPr lang="ru-RU" dirty="0">
                          <a:effectLst/>
                          <a:latin typeface="Times New Roman" panose="02020603050405020304" pitchFamily="18" charset="0"/>
                          <a:cs typeface="Times New Roman" panose="02020603050405020304" pitchFamily="18" charset="0"/>
                        </a:rPr>
                        <a:t>250 000</a:t>
                      </a:r>
                    </a:p>
                  </a:txBody>
                  <a:tcPr marL="47625" marR="47625" marT="47625" marB="47625" anchor="ctr"/>
                </a:tc>
                <a:extLst>
                  <a:ext uri="{0D108BD9-81ED-4DB2-BD59-A6C34878D82A}">
                    <a16:rowId xmlns="" xmlns:a16="http://schemas.microsoft.com/office/drawing/2014/main" val="2237274624"/>
                  </a:ext>
                </a:extLst>
              </a:tr>
              <a:tr h="739186">
                <a:tc>
                  <a:txBody>
                    <a:bodyPr/>
                    <a:lstStyle/>
                    <a:p>
                      <a:pPr>
                        <a:lnSpc>
                          <a:spcPct val="107000"/>
                        </a:lnSpc>
                        <a:spcAft>
                          <a:spcPts val="0"/>
                        </a:spcAft>
                      </a:pPr>
                      <a:r>
                        <a:rPr lang="kk-KZ" sz="2000" dirty="0">
                          <a:effectLst/>
                          <a:latin typeface="Times New Roman" panose="02020603050405020304" pitchFamily="18" charset="0"/>
                          <a:cs typeface="Times New Roman" panose="02020603050405020304" pitchFamily="18" charset="0"/>
                        </a:rPr>
                        <a:t>Жиыны</a:t>
                      </a:r>
                      <a:endParaRPr lang="ru-RU" sz="2000" dirty="0">
                        <a:effectLst/>
                        <a:latin typeface="Times New Roman" panose="02020603050405020304" pitchFamily="18" charset="0"/>
                        <a:ea typeface="Yu Mincho" panose="02020400000000000000" pitchFamily="18" charset="-128"/>
                        <a:cs typeface="Times New Roman" panose="02020603050405020304" pitchFamily="18" charset="0"/>
                      </a:endParaRPr>
                    </a:p>
                  </a:txBody>
                  <a:tcPr marL="68580" marR="68580" marT="0" marB="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b="1" dirty="0">
                          <a:effectLst/>
                          <a:latin typeface="Times New Roman" panose="02020603050405020304" pitchFamily="18" charset="0"/>
                          <a:cs typeface="Times New Roman" panose="02020603050405020304" pitchFamily="18" charset="0"/>
                        </a:rPr>
                        <a:t>11205000</a:t>
                      </a:r>
                      <a:endParaRPr lang="ru-RU" dirty="0">
                        <a:effectLst/>
                        <a:latin typeface="Times New Roman" panose="02020603050405020304" pitchFamily="18" charset="0"/>
                        <a:cs typeface="Times New Roman" panose="02020603050405020304" pitchFamily="18" charset="0"/>
                      </a:endParaRPr>
                    </a:p>
                    <a:p>
                      <a:pPr latinLnBrk="0"/>
                      <a:endParaRPr lang="ru-RU" dirty="0">
                        <a:effectLst/>
                        <a:latin typeface="Times New Roman" panose="02020603050405020304" pitchFamily="18" charset="0"/>
                        <a:cs typeface="Times New Roman" panose="02020603050405020304" pitchFamily="18" charset="0"/>
                      </a:endParaRPr>
                    </a:p>
                  </a:txBody>
                  <a:tcPr marL="47625" marR="47625" marT="47625" marB="47625" anchor="ctr"/>
                </a:tc>
                <a:extLst>
                  <a:ext uri="{0D108BD9-81ED-4DB2-BD59-A6C34878D82A}">
                    <a16:rowId xmlns="" xmlns:a16="http://schemas.microsoft.com/office/drawing/2014/main" val="2580804847"/>
                  </a:ext>
                </a:extLst>
              </a:tr>
              <a:tr h="739186">
                <a:tc>
                  <a:txBody>
                    <a:bodyPr/>
                    <a:lstStyle/>
                    <a:p>
                      <a:pPr>
                        <a:lnSpc>
                          <a:spcPct val="107000"/>
                        </a:lnSpc>
                        <a:spcAft>
                          <a:spcPts val="0"/>
                        </a:spcAft>
                      </a:pPr>
                      <a:endParaRPr lang="ru-RU" sz="2000" dirty="0">
                        <a:effectLst/>
                        <a:latin typeface="Arial" panose="020B0604020202020204" pitchFamily="34" charset="0"/>
                        <a:ea typeface="Yu Mincho" panose="02020400000000000000" pitchFamily="18" charset="-128"/>
                        <a:cs typeface="Arial" panose="020B0604020202020204" pitchFamily="34" charset="0"/>
                      </a:endParaRPr>
                    </a:p>
                  </a:txBody>
                  <a:tcPr marL="68580" marR="68580" marT="0" marB="0"/>
                </a:tc>
                <a:tc>
                  <a:txBody>
                    <a:bodyPr/>
                    <a:lstStyle/>
                    <a:p>
                      <a:pPr latinLnBrk="0"/>
                      <a:endParaRPr lang="ru-RU" dirty="0">
                        <a:effectLst/>
                      </a:endParaRPr>
                    </a:p>
                  </a:txBody>
                  <a:tcPr marL="47625" marR="47625" marT="47625" marB="47625" anchor="ctr"/>
                </a:tc>
                <a:extLst>
                  <a:ext uri="{0D108BD9-81ED-4DB2-BD59-A6C34878D82A}">
                    <a16:rowId xmlns="" xmlns:a16="http://schemas.microsoft.com/office/drawing/2014/main" val="4273335585"/>
                  </a:ext>
                </a:extLst>
              </a:tr>
              <a:tr h="739186">
                <a:tc>
                  <a:txBody>
                    <a:bodyPr/>
                    <a:lstStyle/>
                    <a:p>
                      <a:pPr>
                        <a:lnSpc>
                          <a:spcPct val="107000"/>
                        </a:lnSpc>
                        <a:spcAft>
                          <a:spcPts val="0"/>
                        </a:spcAft>
                      </a:pPr>
                      <a:endParaRPr lang="ru-RU" sz="2000" dirty="0">
                        <a:effectLst/>
                        <a:latin typeface="Arial" panose="020B0604020202020204" pitchFamily="34" charset="0"/>
                        <a:ea typeface="Yu Mincho" panose="02020400000000000000" pitchFamily="18" charset="-128"/>
                        <a:cs typeface="Arial" panose="020B0604020202020204" pitchFamily="34" charset="0"/>
                      </a:endParaRPr>
                    </a:p>
                  </a:txBody>
                  <a:tcPr marL="68580" marR="68580" marT="0" marB="0"/>
                </a:tc>
                <a:tc>
                  <a:txBody>
                    <a:bodyPr/>
                    <a:lstStyle/>
                    <a:p>
                      <a:pPr latinLnBrk="0"/>
                      <a:endParaRPr lang="ru-RU">
                        <a:effectLst/>
                      </a:endParaRPr>
                    </a:p>
                  </a:txBody>
                  <a:tcPr marL="47625" marR="47625" marT="47625" marB="47625" anchor="ctr"/>
                </a:tc>
                <a:extLst>
                  <a:ext uri="{0D108BD9-81ED-4DB2-BD59-A6C34878D82A}">
                    <a16:rowId xmlns="" xmlns:a16="http://schemas.microsoft.com/office/drawing/2014/main" val="1087114646"/>
                  </a:ext>
                </a:extLst>
              </a:tr>
              <a:tr h="739186">
                <a:tc>
                  <a:txBody>
                    <a:bodyPr/>
                    <a:lstStyle/>
                    <a:p>
                      <a:pPr>
                        <a:lnSpc>
                          <a:spcPct val="107000"/>
                        </a:lnSpc>
                        <a:spcAft>
                          <a:spcPts val="0"/>
                        </a:spcAft>
                      </a:pPr>
                      <a:endParaRPr lang="ru-RU" sz="2000" dirty="0">
                        <a:effectLst/>
                        <a:latin typeface="Arial" panose="020B0604020202020204" pitchFamily="34" charset="0"/>
                        <a:ea typeface="Yu Mincho" panose="02020400000000000000" pitchFamily="18" charset="-128"/>
                        <a:cs typeface="Arial" panose="020B0604020202020204" pitchFamily="34" charset="0"/>
                      </a:endParaRPr>
                    </a:p>
                  </a:txBody>
                  <a:tcPr marL="68580" marR="68580" marT="0" marB="0"/>
                </a:tc>
                <a:tc>
                  <a:txBody>
                    <a:bodyPr/>
                    <a:lstStyle/>
                    <a:p>
                      <a:pPr latinLnBrk="0"/>
                      <a:endParaRPr lang="ru-RU">
                        <a:effectLst/>
                      </a:endParaRPr>
                    </a:p>
                  </a:txBody>
                  <a:tcPr marL="47625" marR="47625" marT="47625" marB="47625" anchor="ctr"/>
                </a:tc>
                <a:extLst>
                  <a:ext uri="{0D108BD9-81ED-4DB2-BD59-A6C34878D82A}">
                    <a16:rowId xmlns="" xmlns:a16="http://schemas.microsoft.com/office/drawing/2014/main" val="2711765447"/>
                  </a:ext>
                </a:extLst>
              </a:tr>
              <a:tr h="739186">
                <a:tc>
                  <a:txBody>
                    <a:bodyPr/>
                    <a:lstStyle/>
                    <a:p>
                      <a:pPr>
                        <a:lnSpc>
                          <a:spcPct val="107000"/>
                        </a:lnSpc>
                        <a:spcAft>
                          <a:spcPts val="0"/>
                        </a:spcAft>
                      </a:pPr>
                      <a:endParaRPr lang="ru-RU" sz="2000" dirty="0">
                        <a:effectLst/>
                        <a:latin typeface="Arial" panose="020B0604020202020204" pitchFamily="34" charset="0"/>
                        <a:ea typeface="Yu Mincho" panose="02020400000000000000" pitchFamily="18" charset="-128"/>
                        <a:cs typeface="Arial" panose="020B0604020202020204" pitchFamily="34" charset="0"/>
                      </a:endParaRPr>
                    </a:p>
                  </a:txBody>
                  <a:tcPr marL="68580" marR="68580" marT="0" marB="0"/>
                </a:tc>
                <a:tc>
                  <a:txBody>
                    <a:bodyPr/>
                    <a:lstStyle/>
                    <a:p>
                      <a:pPr latinLnBrk="0"/>
                      <a:endParaRPr lang="ru-RU" dirty="0">
                        <a:effectLst/>
                      </a:endParaRPr>
                    </a:p>
                  </a:txBody>
                  <a:tcPr marL="47625" marR="47625" marT="47625" marB="47625" anchor="ctr"/>
                </a:tc>
                <a:extLst>
                  <a:ext uri="{0D108BD9-81ED-4DB2-BD59-A6C34878D82A}">
                    <a16:rowId xmlns="" xmlns:a16="http://schemas.microsoft.com/office/drawing/2014/main" val="3668936770"/>
                  </a:ext>
                </a:extLst>
              </a:tr>
              <a:tr h="739186">
                <a:tc>
                  <a:txBody>
                    <a:bodyPr/>
                    <a:lstStyle/>
                    <a:p>
                      <a:pPr>
                        <a:lnSpc>
                          <a:spcPct val="107000"/>
                        </a:lnSpc>
                        <a:spcAft>
                          <a:spcPts val="0"/>
                        </a:spcAft>
                      </a:pPr>
                      <a:endParaRPr lang="ru-RU" sz="2000" dirty="0">
                        <a:effectLst/>
                        <a:latin typeface="Arial" panose="020B0604020202020204" pitchFamily="34" charset="0"/>
                        <a:ea typeface="Yu Mincho" panose="02020400000000000000" pitchFamily="18" charset="-128"/>
                        <a:cs typeface="Arial" panose="020B0604020202020204" pitchFamily="34" charset="0"/>
                      </a:endParaRPr>
                    </a:p>
                  </a:txBody>
                  <a:tcPr marL="68580" marR="68580" marT="0" marB="0"/>
                </a:tc>
                <a:tc>
                  <a:txBody>
                    <a:bodyPr/>
                    <a:lstStyle/>
                    <a:p>
                      <a:pPr latinLnBrk="0"/>
                      <a:endParaRPr lang="ru-RU">
                        <a:effectLst/>
                      </a:endParaRPr>
                    </a:p>
                  </a:txBody>
                  <a:tcPr marL="47625" marR="47625" marT="47625" marB="47625" anchor="ctr"/>
                </a:tc>
                <a:extLst>
                  <a:ext uri="{0D108BD9-81ED-4DB2-BD59-A6C34878D82A}">
                    <a16:rowId xmlns="" xmlns:a16="http://schemas.microsoft.com/office/drawing/2014/main" val="387600308"/>
                  </a:ext>
                </a:extLst>
              </a:tr>
              <a:tr h="739186">
                <a:tc>
                  <a:txBody>
                    <a:bodyPr/>
                    <a:lstStyle/>
                    <a:p>
                      <a:pPr>
                        <a:lnSpc>
                          <a:spcPct val="107000"/>
                        </a:lnSpc>
                        <a:spcAft>
                          <a:spcPts val="0"/>
                        </a:spcAft>
                      </a:pPr>
                      <a:endParaRPr lang="ru-RU" sz="2000" dirty="0">
                        <a:effectLst/>
                        <a:latin typeface="Arial" panose="020B0604020202020204" pitchFamily="34" charset="0"/>
                        <a:ea typeface="Yu Mincho" panose="02020400000000000000" pitchFamily="18" charset="-128"/>
                        <a:cs typeface="Arial" panose="020B0604020202020204" pitchFamily="34" charset="0"/>
                      </a:endParaRPr>
                    </a:p>
                  </a:txBody>
                  <a:tcPr marL="68580" marR="68580" marT="0" marB="0"/>
                </a:tc>
                <a:tc>
                  <a:txBody>
                    <a:bodyPr/>
                    <a:lstStyle/>
                    <a:p>
                      <a:pPr latinLnBrk="0"/>
                      <a:endParaRPr lang="ru-RU" dirty="0">
                        <a:effectLst/>
                      </a:endParaRPr>
                    </a:p>
                  </a:txBody>
                  <a:tcPr marL="47625" marR="47625" marT="47625" marB="47625" anchor="ctr"/>
                </a:tc>
                <a:extLst>
                  <a:ext uri="{0D108BD9-81ED-4DB2-BD59-A6C34878D82A}">
                    <a16:rowId xmlns="" xmlns:a16="http://schemas.microsoft.com/office/drawing/2014/main" val="1725930065"/>
                  </a:ext>
                </a:extLst>
              </a:tr>
              <a:tr h="739186">
                <a:tc>
                  <a:txBody>
                    <a:bodyPr/>
                    <a:lstStyle/>
                    <a:p>
                      <a:pPr>
                        <a:lnSpc>
                          <a:spcPct val="107000"/>
                        </a:lnSpc>
                        <a:spcAft>
                          <a:spcPts val="0"/>
                        </a:spcAft>
                      </a:pPr>
                      <a:endParaRPr lang="ru-RU" sz="2000" dirty="0">
                        <a:effectLst/>
                        <a:latin typeface="Arial" panose="020B0604020202020204" pitchFamily="34" charset="0"/>
                        <a:ea typeface="Yu Mincho" panose="02020400000000000000" pitchFamily="18" charset="-128"/>
                        <a:cs typeface="Arial" panose="020B0604020202020204" pitchFamily="34" charset="0"/>
                      </a:endParaRPr>
                    </a:p>
                  </a:txBody>
                  <a:tcPr marL="68580" marR="68580" marT="0" marB="0"/>
                </a:tc>
                <a:tc>
                  <a:txBody>
                    <a:bodyPr/>
                    <a:lstStyle/>
                    <a:p>
                      <a:pPr latinLnBrk="0"/>
                      <a:endParaRPr lang="ru-RU" dirty="0">
                        <a:effectLst/>
                      </a:endParaRPr>
                    </a:p>
                  </a:txBody>
                  <a:tcPr marL="47625" marR="47625" marT="47625" marB="47625" anchor="ctr"/>
                </a:tc>
                <a:extLst>
                  <a:ext uri="{0D108BD9-81ED-4DB2-BD59-A6C34878D82A}">
                    <a16:rowId xmlns="" xmlns:a16="http://schemas.microsoft.com/office/drawing/2014/main" val="3945334711"/>
                  </a:ext>
                </a:extLst>
              </a:tr>
            </a:tbl>
          </a:graphicData>
        </a:graphic>
      </p:graphicFrame>
      <p:sp>
        <p:nvSpPr>
          <p:cNvPr id="5" name="Rectangle 1">
            <a:extLst>
              <a:ext uri="{FF2B5EF4-FFF2-40B4-BE49-F238E27FC236}">
                <a16:creationId xmlns="" xmlns:a16="http://schemas.microsoft.com/office/drawing/2014/main" id="{4D2DC108-C71D-4E14-BD92-4FF2D88A5071}"/>
              </a:ext>
            </a:extLst>
          </p:cNvPr>
          <p:cNvSpPr>
            <a:spLocks noChangeArrowheads="1"/>
          </p:cNvSpPr>
          <p:nvPr/>
        </p:nvSpPr>
        <p:spPr bwMode="auto">
          <a:xfrm>
            <a:off x="-415194" y="2544912"/>
            <a:ext cx="15818707" cy="12000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ru-RU"/>
          </a:p>
        </p:txBody>
      </p:sp>
    </p:spTree>
    <p:extLst>
      <p:ext uri="{BB962C8B-B14F-4D97-AF65-F5344CB8AC3E}">
        <p14:creationId xmlns:p14="http://schemas.microsoft.com/office/powerpoint/2010/main" val="313183496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a:extLst>
              <a:ext uri="{FF2B5EF4-FFF2-40B4-BE49-F238E27FC236}">
                <a16:creationId xmlns="" xmlns:a16="http://schemas.microsoft.com/office/drawing/2014/main" id="{FE163539-2496-4000-8988-04DFFE7262B7}"/>
              </a:ext>
            </a:extLst>
          </p:cNvPr>
          <p:cNvSpPr/>
          <p:nvPr/>
        </p:nvSpPr>
        <p:spPr>
          <a:xfrm>
            <a:off x="3769796" y="0"/>
            <a:ext cx="10157220" cy="461665"/>
          </a:xfrm>
          <a:prstGeom prst="rect">
            <a:avLst/>
          </a:prstGeom>
        </p:spPr>
        <p:txBody>
          <a:bodyPr wrap="square">
            <a:spAutoFit/>
          </a:bodyPr>
          <a:lstStyle/>
          <a:p>
            <a:r>
              <a:rPr lang="ru-RU" sz="2400" dirty="0">
                <a:solidFill>
                  <a:srgbClr val="000000"/>
                </a:solidFill>
                <a:latin typeface="Times New Roman" panose="02020603050405020304" pitchFamily="18" charset="0"/>
              </a:rPr>
              <a:t>Жобаның </a:t>
            </a:r>
            <a:r>
              <a:rPr lang="ru-RU" sz="2400" dirty="0" err="1">
                <a:solidFill>
                  <a:srgbClr val="000000"/>
                </a:solidFill>
                <a:latin typeface="Times New Roman" panose="02020603050405020304" pitchFamily="18" charset="0"/>
              </a:rPr>
              <a:t>қаржылық</a:t>
            </a:r>
            <a:r>
              <a:rPr lang="ru-RU" sz="2400" dirty="0">
                <a:solidFill>
                  <a:srgbClr val="000000"/>
                </a:solidFill>
                <a:latin typeface="Times New Roman" panose="02020603050405020304" pitchFamily="18" charset="0"/>
              </a:rPr>
              <a:t> </a:t>
            </a:r>
            <a:r>
              <a:rPr lang="ru-RU" sz="2400" dirty="0" err="1">
                <a:solidFill>
                  <a:srgbClr val="000000"/>
                </a:solidFill>
                <a:latin typeface="Times New Roman" panose="02020603050405020304" pitchFamily="18" charset="0"/>
              </a:rPr>
              <a:t>көрсеткіштері</a:t>
            </a:r>
            <a:endParaRPr lang="ru-RU" sz="2400" dirty="0">
              <a:solidFill>
                <a:srgbClr val="000000"/>
              </a:solidFill>
              <a:latin typeface="Times New Roman" panose="02020603050405020304" pitchFamily="18" charset="0"/>
            </a:endParaRPr>
          </a:p>
        </p:txBody>
      </p:sp>
      <p:graphicFrame>
        <p:nvGraphicFramePr>
          <p:cNvPr id="5" name="Таблица 4">
            <a:extLst>
              <a:ext uri="{FF2B5EF4-FFF2-40B4-BE49-F238E27FC236}">
                <a16:creationId xmlns="" xmlns:a16="http://schemas.microsoft.com/office/drawing/2014/main" id="{0C1732F7-A543-4A68-813A-81C459A0F57A}"/>
              </a:ext>
            </a:extLst>
          </p:cNvPr>
          <p:cNvGraphicFramePr>
            <a:graphicFrameLocks noGrp="1"/>
          </p:cNvGraphicFramePr>
          <p:nvPr>
            <p:extLst>
              <p:ext uri="{D42A27DB-BD31-4B8C-83A1-F6EECF244321}">
                <p14:modId xmlns:p14="http://schemas.microsoft.com/office/powerpoint/2010/main" val="804398092"/>
              </p:ext>
            </p:extLst>
          </p:nvPr>
        </p:nvGraphicFramePr>
        <p:xfrm>
          <a:off x="2032000" y="593056"/>
          <a:ext cx="8128000" cy="2560320"/>
        </p:xfrm>
        <a:graphic>
          <a:graphicData uri="http://schemas.openxmlformats.org/drawingml/2006/table">
            <a:tbl>
              <a:tblPr firstRow="1" bandRow="1">
                <a:tableStyleId>{F5AB1C69-6EDB-4FF4-983F-18BD219EF322}</a:tableStyleId>
              </a:tblPr>
              <a:tblGrid>
                <a:gridCol w="4064000">
                  <a:extLst>
                    <a:ext uri="{9D8B030D-6E8A-4147-A177-3AD203B41FA5}">
                      <a16:colId xmlns="" xmlns:a16="http://schemas.microsoft.com/office/drawing/2014/main" val="960055501"/>
                    </a:ext>
                  </a:extLst>
                </a:gridCol>
                <a:gridCol w="4064000">
                  <a:extLst>
                    <a:ext uri="{9D8B030D-6E8A-4147-A177-3AD203B41FA5}">
                      <a16:colId xmlns="" xmlns:a16="http://schemas.microsoft.com/office/drawing/2014/main" val="1239407098"/>
                    </a:ext>
                  </a:extLst>
                </a:gridCol>
              </a:tblGrid>
              <a:tr h="370840">
                <a:tc>
                  <a:txBody>
                    <a:bodyPr/>
                    <a:lstStyle/>
                    <a:p>
                      <a:r>
                        <a:rPr lang="ru-RU" sz="1800" b="0" dirty="0">
                          <a:solidFill>
                            <a:srgbClr val="000000"/>
                          </a:solidFill>
                          <a:latin typeface="Times New Roman" panose="02020603050405020304" pitchFamily="18" charset="0"/>
                        </a:rPr>
                        <a:t>Ішкі </a:t>
                      </a:r>
                      <a:r>
                        <a:rPr lang="ru-RU" sz="1800" b="0" dirty="0" err="1">
                          <a:solidFill>
                            <a:srgbClr val="000000"/>
                          </a:solidFill>
                          <a:latin typeface="Times New Roman" panose="02020603050405020304" pitchFamily="18" charset="0"/>
                        </a:rPr>
                        <a:t>кірістілік</a:t>
                      </a:r>
                      <a:r>
                        <a:rPr lang="ru-RU" sz="1800" b="0" dirty="0">
                          <a:solidFill>
                            <a:srgbClr val="000000"/>
                          </a:solidFill>
                          <a:latin typeface="Times New Roman" panose="02020603050405020304" pitchFamily="18" charset="0"/>
                        </a:rPr>
                        <a:t> </a:t>
                      </a:r>
                      <a:r>
                        <a:rPr lang="ru-RU" sz="1800" b="0" dirty="0" err="1">
                          <a:solidFill>
                            <a:srgbClr val="000000"/>
                          </a:solidFill>
                          <a:latin typeface="Times New Roman" panose="02020603050405020304" pitchFamily="18" charset="0"/>
                        </a:rPr>
                        <a:t>нормасы</a:t>
                      </a:r>
                      <a:r>
                        <a:rPr lang="ru-RU" sz="1800" b="0" dirty="0">
                          <a:solidFill>
                            <a:srgbClr val="000000"/>
                          </a:solidFill>
                          <a:latin typeface="Times New Roman" panose="02020603050405020304" pitchFamily="18" charset="0"/>
                        </a:rPr>
                        <a:t> (</a:t>
                      </a:r>
                      <a:r>
                        <a:rPr lang="en-US" sz="1800" b="0" dirty="0">
                          <a:solidFill>
                            <a:srgbClr val="000000"/>
                          </a:solidFill>
                          <a:latin typeface="Times New Roman" panose="02020603050405020304" pitchFamily="18" charset="0"/>
                        </a:rPr>
                        <a:t>IRR) </a:t>
                      </a:r>
                      <a:endParaRPr lang="ru-RU" b="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800" b="0" dirty="0">
                          <a:solidFill>
                            <a:srgbClr val="000000"/>
                          </a:solidFill>
                          <a:latin typeface="Times New Roman" panose="02020603050405020304" pitchFamily="18" charset="0"/>
                        </a:rPr>
                        <a:t>79</a:t>
                      </a:r>
                      <a:r>
                        <a:rPr lang="en-US" sz="1800" b="0" dirty="0">
                          <a:solidFill>
                            <a:srgbClr val="000000"/>
                          </a:solidFill>
                          <a:latin typeface="Times New Roman" panose="02020603050405020304" pitchFamily="18" charset="0"/>
                        </a:rPr>
                        <a:t>%</a:t>
                      </a:r>
                    </a:p>
                    <a:p>
                      <a:endParaRPr lang="ru-RU" b="0" dirty="0"/>
                    </a:p>
                  </a:txBody>
                  <a:tcPr/>
                </a:tc>
                <a:extLst>
                  <a:ext uri="{0D108BD9-81ED-4DB2-BD59-A6C34878D82A}">
                    <a16:rowId xmlns="" xmlns:a16="http://schemas.microsoft.com/office/drawing/2014/main" val="352315665"/>
                  </a:ext>
                </a:extLst>
              </a:tr>
              <a:tr h="370840">
                <a:tc>
                  <a:txBody>
                    <a:bodyPr/>
                    <a:lstStyle/>
                    <a:p>
                      <a:r>
                        <a:rPr lang="ru-RU" sz="1800" dirty="0">
                          <a:solidFill>
                            <a:srgbClr val="000000"/>
                          </a:solidFill>
                          <a:latin typeface="Times New Roman" panose="02020603050405020304" pitchFamily="18" charset="0"/>
                        </a:rPr>
                        <a:t>Ағымдағы таза </a:t>
                      </a:r>
                      <a:r>
                        <a:rPr lang="ru-RU" sz="1800" dirty="0" err="1">
                          <a:solidFill>
                            <a:srgbClr val="000000"/>
                          </a:solidFill>
                          <a:latin typeface="Times New Roman" panose="02020603050405020304" pitchFamily="18" charset="0"/>
                        </a:rPr>
                        <a:t>құны</a:t>
                      </a:r>
                      <a:r>
                        <a:rPr lang="ru-RU" sz="1800" dirty="0">
                          <a:solidFill>
                            <a:srgbClr val="000000"/>
                          </a:solidFill>
                          <a:latin typeface="Times New Roman" panose="02020603050405020304" pitchFamily="18" charset="0"/>
                        </a:rPr>
                        <a:t> (</a:t>
                      </a:r>
                      <a:r>
                        <a:rPr lang="en-US" sz="1800" dirty="0">
                          <a:solidFill>
                            <a:srgbClr val="000000"/>
                          </a:solidFill>
                          <a:latin typeface="Times New Roman" panose="02020603050405020304" pitchFamily="18" charset="0"/>
                        </a:rPr>
                        <a:t>NPV),</a:t>
                      </a:r>
                      <a:endParaRPr lang="ru-RU"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800" dirty="0">
                          <a:solidFill>
                            <a:srgbClr val="000000"/>
                          </a:solidFill>
                          <a:latin typeface="Times New Roman" panose="02020603050405020304" pitchFamily="18" charset="0"/>
                        </a:rPr>
                        <a:t>4 672 мың </a:t>
                      </a:r>
                      <a:r>
                        <a:rPr lang="ru-RU" sz="1800" dirty="0" err="1">
                          <a:solidFill>
                            <a:srgbClr val="000000"/>
                          </a:solidFill>
                          <a:latin typeface="Times New Roman" panose="02020603050405020304" pitchFamily="18" charset="0"/>
                        </a:rPr>
                        <a:t>теңге</a:t>
                      </a:r>
                      <a:endParaRPr lang="ru-RU" sz="1800" dirty="0">
                        <a:solidFill>
                          <a:srgbClr val="000000"/>
                        </a:solidFill>
                        <a:latin typeface="Times New Roman" panose="02020603050405020304" pitchFamily="18" charset="0"/>
                      </a:endParaRPr>
                    </a:p>
                    <a:p>
                      <a:endParaRPr lang="ru-RU" dirty="0"/>
                    </a:p>
                  </a:txBody>
                  <a:tcPr/>
                </a:tc>
                <a:extLst>
                  <a:ext uri="{0D108BD9-81ED-4DB2-BD59-A6C34878D82A}">
                    <a16:rowId xmlns="" xmlns:a16="http://schemas.microsoft.com/office/drawing/2014/main" val="3003814298"/>
                  </a:ext>
                </a:extLst>
              </a:tr>
              <a:tr h="370840">
                <a:tc>
                  <a:txBody>
                    <a:bodyPr/>
                    <a:lstStyle/>
                    <a:p>
                      <a:r>
                        <a:rPr lang="ru-RU" sz="1800" dirty="0">
                          <a:solidFill>
                            <a:srgbClr val="000000"/>
                          </a:solidFill>
                          <a:latin typeface="Times New Roman" panose="02020603050405020304" pitchFamily="18" charset="0"/>
                        </a:rPr>
                        <a:t>Жобаның </a:t>
                      </a:r>
                      <a:r>
                        <a:rPr lang="ru-RU" sz="1800" dirty="0" err="1">
                          <a:solidFill>
                            <a:srgbClr val="000000"/>
                          </a:solidFill>
                          <a:latin typeface="Times New Roman" panose="02020603050405020304" pitchFamily="18" charset="0"/>
                        </a:rPr>
                        <a:t>өзін-өзі</a:t>
                      </a:r>
                      <a:r>
                        <a:rPr lang="ru-RU" sz="1800" dirty="0">
                          <a:solidFill>
                            <a:srgbClr val="000000"/>
                          </a:solidFill>
                          <a:latin typeface="Times New Roman" panose="02020603050405020304" pitchFamily="18" charset="0"/>
                        </a:rPr>
                        <a:t> </a:t>
                      </a:r>
                      <a:r>
                        <a:rPr lang="ru-RU" sz="1800" dirty="0" err="1">
                          <a:solidFill>
                            <a:srgbClr val="000000"/>
                          </a:solidFill>
                          <a:latin typeface="Times New Roman" panose="02020603050405020304" pitchFamily="18" charset="0"/>
                        </a:rPr>
                        <a:t>ақтауы</a:t>
                      </a:r>
                      <a:r>
                        <a:rPr lang="ru-RU" sz="1800" dirty="0">
                          <a:solidFill>
                            <a:srgbClr val="000000"/>
                          </a:solidFill>
                          <a:latin typeface="Times New Roman" panose="02020603050405020304" pitchFamily="18" charset="0"/>
                        </a:rPr>
                        <a:t> (</a:t>
                      </a:r>
                      <a:r>
                        <a:rPr lang="ru-RU" sz="1800" dirty="0" err="1">
                          <a:solidFill>
                            <a:srgbClr val="000000"/>
                          </a:solidFill>
                          <a:latin typeface="Times New Roman" panose="02020603050405020304" pitchFamily="18" charset="0"/>
                        </a:rPr>
                        <a:t>жай</a:t>
                      </a:r>
                      <a:r>
                        <a:rPr lang="ru-RU" sz="1800" dirty="0">
                          <a:solidFill>
                            <a:srgbClr val="000000"/>
                          </a:solidFill>
                          <a:latin typeface="Times New Roman" panose="02020603050405020304" pitchFamily="18" charset="0"/>
                        </a:rPr>
                        <a:t>)</a:t>
                      </a:r>
                      <a:endParaRPr lang="ru-RU"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800" dirty="0">
                          <a:solidFill>
                            <a:srgbClr val="000000"/>
                          </a:solidFill>
                          <a:latin typeface="Times New Roman" panose="02020603050405020304" pitchFamily="18" charset="0"/>
                        </a:rPr>
                        <a:t>1 жыл</a:t>
                      </a:r>
                    </a:p>
                    <a:p>
                      <a:endParaRPr lang="ru-RU" dirty="0"/>
                    </a:p>
                  </a:txBody>
                  <a:tcPr/>
                </a:tc>
                <a:extLst>
                  <a:ext uri="{0D108BD9-81ED-4DB2-BD59-A6C34878D82A}">
                    <a16:rowId xmlns="" xmlns:a16="http://schemas.microsoft.com/office/drawing/2014/main" val="408962584"/>
                  </a:ext>
                </a:extLst>
              </a:tr>
              <a:tr h="370840">
                <a:tc>
                  <a:txBody>
                    <a:bodyPr/>
                    <a:lstStyle/>
                    <a:p>
                      <a:r>
                        <a:rPr lang="ru-RU" sz="1800" dirty="0">
                          <a:solidFill>
                            <a:srgbClr val="000000"/>
                          </a:solidFill>
                          <a:latin typeface="Times New Roman" panose="02020603050405020304" pitchFamily="18" charset="0"/>
                        </a:rPr>
                        <a:t>Жобаның </a:t>
                      </a:r>
                      <a:r>
                        <a:rPr lang="ru-RU" sz="1800" dirty="0" err="1">
                          <a:solidFill>
                            <a:srgbClr val="000000"/>
                          </a:solidFill>
                          <a:latin typeface="Times New Roman" panose="02020603050405020304" pitchFamily="18" charset="0"/>
                        </a:rPr>
                        <a:t>өзін-өзі</a:t>
                      </a:r>
                      <a:r>
                        <a:rPr lang="ru-RU" sz="1800" dirty="0">
                          <a:solidFill>
                            <a:srgbClr val="000000"/>
                          </a:solidFill>
                          <a:latin typeface="Times New Roman" panose="02020603050405020304" pitchFamily="18" charset="0"/>
                        </a:rPr>
                        <a:t> </a:t>
                      </a:r>
                      <a:r>
                        <a:rPr lang="ru-RU" sz="1800" dirty="0" err="1">
                          <a:solidFill>
                            <a:srgbClr val="000000"/>
                          </a:solidFill>
                          <a:latin typeface="Times New Roman" panose="02020603050405020304" pitchFamily="18" charset="0"/>
                        </a:rPr>
                        <a:t>ақтауы</a:t>
                      </a:r>
                      <a:r>
                        <a:rPr lang="ru-RU" sz="1800" dirty="0">
                          <a:solidFill>
                            <a:srgbClr val="000000"/>
                          </a:solidFill>
                          <a:latin typeface="Times New Roman" panose="02020603050405020304" pitchFamily="18" charset="0"/>
                        </a:rPr>
                        <a:t> (</a:t>
                      </a:r>
                      <a:r>
                        <a:rPr lang="ru-RU" sz="1800" dirty="0" err="1">
                          <a:solidFill>
                            <a:srgbClr val="000000"/>
                          </a:solidFill>
                          <a:latin typeface="Times New Roman" panose="02020603050405020304" pitchFamily="18" charset="0"/>
                        </a:rPr>
                        <a:t>дисконтталған</a:t>
                      </a:r>
                      <a:r>
                        <a:rPr lang="ru-RU" sz="1800" dirty="0">
                          <a:solidFill>
                            <a:srgbClr val="000000"/>
                          </a:solidFill>
                          <a:latin typeface="Times New Roman" panose="02020603050405020304" pitchFamily="18" charset="0"/>
                        </a:rPr>
                        <a:t>)</a:t>
                      </a:r>
                      <a:endParaRPr lang="ru-RU" dirty="0"/>
                    </a:p>
                  </a:txBody>
                  <a:tcPr/>
                </a:tc>
                <a:tc>
                  <a:txBody>
                    <a:bodyPr/>
                    <a:lstStyle/>
                    <a:p>
                      <a:r>
                        <a:rPr lang="ru-RU" dirty="0"/>
                        <a:t>1,3 жыл</a:t>
                      </a:r>
                    </a:p>
                  </a:txBody>
                  <a:tcPr/>
                </a:tc>
                <a:extLst>
                  <a:ext uri="{0D108BD9-81ED-4DB2-BD59-A6C34878D82A}">
                    <a16:rowId xmlns="" xmlns:a16="http://schemas.microsoft.com/office/drawing/2014/main" val="78241989"/>
                  </a:ext>
                </a:extLst>
              </a:tr>
            </a:tbl>
          </a:graphicData>
        </a:graphic>
      </p:graphicFrame>
      <p:sp>
        <p:nvSpPr>
          <p:cNvPr id="2" name="Прямоугольник 1">
            <a:extLst>
              <a:ext uri="{FF2B5EF4-FFF2-40B4-BE49-F238E27FC236}">
                <a16:creationId xmlns="" xmlns:a16="http://schemas.microsoft.com/office/drawing/2014/main" id="{D0E98DD1-AD27-4E97-94BD-74A159340352}"/>
              </a:ext>
            </a:extLst>
          </p:cNvPr>
          <p:cNvSpPr/>
          <p:nvPr/>
        </p:nvSpPr>
        <p:spPr>
          <a:xfrm>
            <a:off x="2032000" y="3153376"/>
            <a:ext cx="8279618" cy="3139321"/>
          </a:xfrm>
          <a:prstGeom prst="rect">
            <a:avLst/>
          </a:prstGeom>
        </p:spPr>
        <p:txBody>
          <a:bodyPr wrap="square">
            <a:spAutoFit/>
          </a:bodyPr>
          <a:lstStyle/>
          <a:p>
            <a:r>
              <a:rPr lang="ru-RU" dirty="0">
                <a:latin typeface="Times New Roman" panose="02020603050405020304" pitchFamily="18" charset="0"/>
                <a:cs typeface="Times New Roman" panose="02020603050405020304" pitchFamily="18" charset="0"/>
              </a:rPr>
              <a:t>Шығынсыздық </a:t>
            </a:r>
            <a:r>
              <a:rPr lang="ru-RU" dirty="0" err="1">
                <a:latin typeface="Times New Roman" panose="02020603050405020304" pitchFamily="18" charset="0"/>
                <a:cs typeface="Times New Roman" panose="02020603050405020304" pitchFamily="18" charset="0"/>
              </a:rPr>
              <a:t>нүктесі</a:t>
            </a:r>
            <a:r>
              <a:rPr lang="ru-RU" dirty="0">
                <a:latin typeface="Times New Roman" panose="02020603050405020304" pitchFamily="18" charset="0"/>
                <a:cs typeface="Times New Roman" panose="02020603050405020304" pitchFamily="18" charset="0"/>
              </a:rPr>
              <a:t>:</a:t>
            </a:r>
          </a:p>
          <a:p>
            <a:r>
              <a:rPr lang="en-US" dirty="0">
                <a:latin typeface="Times New Roman" panose="02020603050405020304" pitchFamily="18" charset="0"/>
                <a:cs typeface="Times New Roman" panose="02020603050405020304" pitchFamily="18" charset="0"/>
              </a:rPr>
              <a:t>1</a:t>
            </a:r>
            <a:r>
              <a:rPr lang="kk-KZ" dirty="0">
                <a:latin typeface="Times New Roman" panose="02020603050405020304" pitchFamily="18" charset="0"/>
                <a:cs typeface="Times New Roman" panose="02020603050405020304" pitchFamily="18" charset="0"/>
              </a:rPr>
              <a:t>. </a:t>
            </a:r>
            <a:r>
              <a:rPr lang="ru-RU" dirty="0">
                <a:latin typeface="Times New Roman" panose="02020603050405020304" pitchFamily="18" charset="0"/>
                <a:cs typeface="Times New Roman" panose="02020603050405020304" pitchFamily="18" charset="0"/>
              </a:rPr>
              <a:t>Ай </a:t>
            </a:r>
            <a:r>
              <a:rPr lang="ru-RU" dirty="0" err="1">
                <a:latin typeface="Times New Roman" panose="02020603050405020304" pitchFamily="18" charset="0"/>
                <a:cs typeface="Times New Roman" panose="02020603050405020304" pitchFamily="18" charset="0"/>
              </a:rPr>
              <a:t>сайынғы</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мерзімді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шығындарды</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ескере</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отырып</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біздің</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шығынсыздық</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нүктесі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мекеменің</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табысы</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айына</a:t>
            </a:r>
            <a:r>
              <a:rPr lang="ru-RU" dirty="0">
                <a:latin typeface="Times New Roman" panose="02020603050405020304" pitchFamily="18" charset="0"/>
                <a:cs typeface="Times New Roman" panose="02020603050405020304" pitchFamily="18" charset="0"/>
              </a:rPr>
              <a:t> 880 000 </a:t>
            </a:r>
            <a:r>
              <a:rPr lang="ru-RU" dirty="0" err="1">
                <a:latin typeface="Times New Roman" panose="02020603050405020304" pitchFamily="18" charset="0"/>
                <a:cs typeface="Times New Roman" panose="02020603050405020304" pitchFamily="18" charset="0"/>
              </a:rPr>
              <a:t>тг-ден</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артық</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болатын</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сәт</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болады</a:t>
            </a:r>
            <a:r>
              <a:rPr lang="ru-RU" dirty="0">
                <a:latin typeface="Times New Roman" panose="02020603050405020304" pitchFamily="18" charset="0"/>
                <a:cs typeface="Times New Roman" panose="02020603050405020304" pitchFamily="18" charset="0"/>
              </a:rPr>
              <a:t>.</a:t>
            </a:r>
          </a:p>
          <a:p>
            <a:r>
              <a:rPr lang="ru-RU" dirty="0">
                <a:latin typeface="Times New Roman" panose="02020603050405020304" pitchFamily="18" charset="0"/>
                <a:cs typeface="Times New Roman" panose="02020603050405020304" pitchFamily="18" charset="0"/>
              </a:rPr>
              <a:t>2. </a:t>
            </a:r>
            <a:r>
              <a:rPr lang="ru-RU" dirty="0" err="1">
                <a:latin typeface="Times New Roman" panose="02020603050405020304" pitchFamily="18" charset="0"/>
                <a:cs typeface="Times New Roman" panose="02020603050405020304" pitchFamily="18" charset="0"/>
              </a:rPr>
              <a:t>Бірінші</a:t>
            </a:r>
            <a:r>
              <a:rPr lang="ru-RU" dirty="0">
                <a:latin typeface="Times New Roman" panose="02020603050405020304" pitchFamily="18" charset="0"/>
                <a:cs typeface="Times New Roman" panose="02020603050405020304" pitchFamily="18" charset="0"/>
              </a:rPr>
              <a:t> айда таза </a:t>
            </a:r>
            <a:r>
              <a:rPr lang="ru-RU" dirty="0" err="1">
                <a:latin typeface="Times New Roman" panose="02020603050405020304" pitchFamily="18" charset="0"/>
                <a:cs typeface="Times New Roman" panose="02020603050405020304" pitchFamily="18" charset="0"/>
              </a:rPr>
              <a:t>пайда</a:t>
            </a:r>
            <a:endParaRPr lang="ru-RU" dirty="0">
              <a:latin typeface="Times New Roman" panose="02020603050405020304" pitchFamily="18" charset="0"/>
              <a:cs typeface="Times New Roman" panose="02020603050405020304" pitchFamily="18" charset="0"/>
            </a:endParaRPr>
          </a:p>
          <a:p>
            <a:r>
              <a:rPr lang="ru-RU" dirty="0" err="1">
                <a:latin typeface="Times New Roman" panose="02020603050405020304" pitchFamily="18" charset="0"/>
                <a:cs typeface="Times New Roman" panose="02020603050405020304" pitchFamily="18" charset="0"/>
              </a:rPr>
              <a:t>бір</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айдағы</a:t>
            </a:r>
            <a:r>
              <a:rPr lang="ru-RU" dirty="0">
                <a:latin typeface="Times New Roman" panose="02020603050405020304" pitchFamily="18" charset="0"/>
                <a:cs typeface="Times New Roman" panose="02020603050405020304" pitchFamily="18" charset="0"/>
              </a:rPr>
              <a:t> таза </a:t>
            </a:r>
            <a:r>
              <a:rPr lang="ru-RU" dirty="0" err="1">
                <a:latin typeface="Times New Roman" panose="02020603050405020304" pitchFamily="18" charset="0"/>
                <a:cs typeface="Times New Roman" panose="02020603050405020304" pitchFamily="18" charset="0"/>
              </a:rPr>
              <a:t>пайда</a:t>
            </a:r>
            <a:r>
              <a:rPr lang="ru-RU" dirty="0">
                <a:latin typeface="Times New Roman" panose="02020603050405020304" pitchFamily="18" charset="0"/>
                <a:cs typeface="Times New Roman" panose="02020603050405020304" pitchFamily="18" charset="0"/>
              </a:rPr>
              <a:t> = </a:t>
            </a:r>
            <a:r>
              <a:rPr lang="ru-RU" dirty="0" err="1">
                <a:latin typeface="Times New Roman" panose="02020603050405020304" pitchFamily="18" charset="0"/>
                <a:cs typeface="Times New Roman" panose="02020603050405020304" pitchFamily="18" charset="0"/>
              </a:rPr>
              <a:t>бір</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айдағы</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кіріс</a:t>
            </a:r>
            <a:r>
              <a:rPr lang="ru-RU" dirty="0">
                <a:latin typeface="Times New Roman" panose="02020603050405020304" pitchFamily="18" charset="0"/>
                <a:cs typeface="Times New Roman" panose="02020603050405020304" pitchFamily="18" charset="0"/>
              </a:rPr>
              <a:t> — </a:t>
            </a:r>
            <a:r>
              <a:rPr lang="ru-RU" dirty="0" err="1">
                <a:latin typeface="Times New Roman" panose="02020603050405020304" pitchFamily="18" charset="0"/>
                <a:cs typeface="Times New Roman" panose="02020603050405020304" pitchFamily="18" charset="0"/>
              </a:rPr>
              <a:t>бір</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айдағы</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шығыс</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бір</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айдағы</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кіріс</a:t>
            </a:r>
            <a:r>
              <a:rPr lang="ru-RU" dirty="0">
                <a:latin typeface="Times New Roman" panose="02020603050405020304" pitchFamily="18" charset="0"/>
                <a:cs typeface="Times New Roman" panose="02020603050405020304" pitchFamily="18" charset="0"/>
              </a:rPr>
              <a:t> = (</a:t>
            </a:r>
            <a:r>
              <a:rPr lang="ru-RU" dirty="0" err="1">
                <a:latin typeface="Times New Roman" panose="02020603050405020304" pitchFamily="18" charset="0"/>
                <a:cs typeface="Times New Roman" panose="02020603050405020304" pitchFamily="18" charset="0"/>
              </a:rPr>
              <a:t>бір</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күнгі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кіріс</a:t>
            </a:r>
            <a:r>
              <a:rPr lang="ru-RU" dirty="0">
                <a:latin typeface="Times New Roman" panose="02020603050405020304" pitchFamily="18" charset="0"/>
                <a:cs typeface="Times New Roman" panose="02020603050405020304" pitchFamily="18" charset="0"/>
              </a:rPr>
              <a:t>) * 30 </a:t>
            </a:r>
            <a:r>
              <a:rPr lang="ru-RU" dirty="0" err="1">
                <a:latin typeface="Times New Roman" panose="02020603050405020304" pitchFamily="18" charset="0"/>
                <a:cs typeface="Times New Roman" panose="02020603050405020304" pitchFamily="18" charset="0"/>
              </a:rPr>
              <a:t>күн</a:t>
            </a:r>
            <a:r>
              <a:rPr lang="ru-RU" dirty="0">
                <a:latin typeface="Times New Roman" panose="02020603050405020304" pitchFamily="18" charset="0"/>
                <a:cs typeface="Times New Roman" panose="02020603050405020304" pitchFamily="18" charset="0"/>
              </a:rPr>
              <a:t> = (30 </a:t>
            </a:r>
            <a:r>
              <a:rPr lang="ru-RU" dirty="0" err="1">
                <a:latin typeface="Times New Roman" panose="02020603050405020304" pitchFamily="18" charset="0"/>
                <a:cs typeface="Times New Roman" panose="02020603050405020304" pitchFamily="18" charset="0"/>
              </a:rPr>
              <a:t>күн</a:t>
            </a:r>
            <a:r>
              <a:rPr lang="ru-RU" dirty="0">
                <a:latin typeface="Times New Roman" panose="02020603050405020304" pitchFamily="18" charset="0"/>
                <a:cs typeface="Times New Roman" panose="02020603050405020304" pitchFamily="18" charset="0"/>
              </a:rPr>
              <a:t>. * 2,5 </a:t>
            </a:r>
            <a:r>
              <a:rPr lang="ru-RU" dirty="0" err="1">
                <a:latin typeface="Times New Roman" panose="02020603050405020304" pitchFamily="18" charset="0"/>
                <a:cs typeface="Times New Roman" panose="02020603050405020304" pitchFamily="18" charset="0"/>
              </a:rPr>
              <a:t>сағат</a:t>
            </a:r>
            <a:r>
              <a:rPr lang="ru-RU" dirty="0">
                <a:latin typeface="Times New Roman" panose="02020603050405020304" pitchFamily="18" charset="0"/>
                <a:cs typeface="Times New Roman" panose="02020603050405020304" pitchFamily="18" charset="0"/>
              </a:rPr>
              <a:t> * 600 </a:t>
            </a:r>
            <a:r>
              <a:rPr lang="ru-RU" dirty="0" err="1">
                <a:latin typeface="Times New Roman" panose="02020603050405020304" pitchFamily="18" charset="0"/>
                <a:cs typeface="Times New Roman" panose="02020603050405020304" pitchFamily="18" charset="0"/>
              </a:rPr>
              <a:t>тг</a:t>
            </a:r>
            <a:r>
              <a:rPr lang="ru-RU" dirty="0">
                <a:latin typeface="Times New Roman" panose="02020603050405020304" pitchFamily="18" charset="0"/>
                <a:cs typeface="Times New Roman" panose="02020603050405020304" pitchFamily="18" charset="0"/>
              </a:rPr>
              <a:t>./</a:t>
            </a:r>
            <a:r>
              <a:rPr lang="ru-RU" dirty="0" err="1">
                <a:latin typeface="Times New Roman" panose="02020603050405020304" pitchFamily="18" charset="0"/>
                <a:cs typeface="Times New Roman" panose="02020603050405020304" pitchFamily="18" charset="0"/>
              </a:rPr>
              <a:t>сағ</a:t>
            </a:r>
            <a:r>
              <a:rPr lang="ru-RU" dirty="0">
                <a:latin typeface="Times New Roman" panose="02020603050405020304" pitchFamily="18" charset="0"/>
                <a:cs typeface="Times New Roman" panose="02020603050405020304" pitchFamily="18" charset="0"/>
              </a:rPr>
              <a:t>) * 30 </a:t>
            </a:r>
            <a:r>
              <a:rPr lang="ru-RU" dirty="0" err="1">
                <a:latin typeface="Times New Roman" panose="02020603050405020304" pitchFamily="18" charset="0"/>
                <a:cs typeface="Times New Roman" panose="02020603050405020304" pitchFamily="18" charset="0"/>
              </a:rPr>
              <a:t>күн</a:t>
            </a:r>
            <a:r>
              <a:rPr lang="ru-RU" dirty="0">
                <a:latin typeface="Times New Roman" panose="02020603050405020304" pitchFamily="18" charset="0"/>
                <a:cs typeface="Times New Roman" panose="02020603050405020304" pitchFamily="18" charset="0"/>
              </a:rPr>
              <a:t> = 4550 000 </a:t>
            </a:r>
            <a:r>
              <a:rPr lang="ru-RU" dirty="0" err="1">
                <a:latin typeface="Times New Roman" panose="02020603050405020304" pitchFamily="18" charset="0"/>
                <a:cs typeface="Times New Roman" panose="02020603050405020304" pitchFamily="18" charset="0"/>
              </a:rPr>
              <a:t>тг</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айына</a:t>
            </a:r>
            <a:r>
              <a:rPr lang="ru-RU" dirty="0">
                <a:latin typeface="Times New Roman" panose="02020603050405020304" pitchFamily="18" charset="0"/>
                <a:cs typeface="Times New Roman" panose="02020603050405020304" pitchFamily="18" charset="0"/>
              </a:rPr>
              <a:t> </a:t>
            </a:r>
          </a:p>
          <a:p>
            <a:r>
              <a:rPr lang="ru-RU" dirty="0">
                <a:latin typeface="Times New Roman" panose="02020603050405020304" pitchFamily="18" charset="0"/>
                <a:cs typeface="Times New Roman" panose="02020603050405020304" pitchFamily="18" charset="0"/>
              </a:rPr>
              <a:t>таза </a:t>
            </a:r>
            <a:r>
              <a:rPr lang="ru-RU" dirty="0" err="1">
                <a:latin typeface="Times New Roman" panose="02020603050405020304" pitchFamily="18" charset="0"/>
                <a:cs typeface="Times New Roman" panose="02020603050405020304" pitchFamily="18" charset="0"/>
              </a:rPr>
              <a:t>пайда</a:t>
            </a:r>
            <a:r>
              <a:rPr lang="ru-RU" dirty="0">
                <a:latin typeface="Times New Roman" panose="02020603050405020304" pitchFamily="18" charset="0"/>
                <a:cs typeface="Times New Roman" panose="02020603050405020304" pitchFamily="18" charset="0"/>
              </a:rPr>
              <a:t> = 4 550 000 </a:t>
            </a:r>
            <a:r>
              <a:rPr lang="ru-RU" dirty="0" err="1">
                <a:latin typeface="Times New Roman" panose="02020603050405020304" pitchFamily="18" charset="0"/>
                <a:cs typeface="Times New Roman" panose="02020603050405020304" pitchFamily="18" charset="0"/>
              </a:rPr>
              <a:t>тг</a:t>
            </a:r>
            <a:r>
              <a:rPr lang="ru-RU" dirty="0">
                <a:latin typeface="Times New Roman" panose="02020603050405020304" pitchFamily="18" charset="0"/>
                <a:cs typeface="Times New Roman" panose="02020603050405020304" pitchFamily="18" charset="0"/>
              </a:rPr>
              <a:t> — 1800 000 </a:t>
            </a:r>
            <a:r>
              <a:rPr lang="ru-RU" dirty="0" err="1">
                <a:latin typeface="Times New Roman" panose="02020603050405020304" pitchFamily="18" charset="0"/>
                <a:cs typeface="Times New Roman" panose="02020603050405020304" pitchFamily="18" charset="0"/>
              </a:rPr>
              <a:t>тг</a:t>
            </a:r>
            <a:r>
              <a:rPr lang="ru-RU" dirty="0">
                <a:latin typeface="Times New Roman" panose="02020603050405020304" pitchFamily="18" charset="0"/>
                <a:cs typeface="Times New Roman" panose="02020603050405020304" pitchFamily="18" charset="0"/>
              </a:rPr>
              <a:t>. = 2750000тг.</a:t>
            </a:r>
          </a:p>
          <a:p>
            <a:r>
              <a:rPr lang="ru-RU" dirty="0">
                <a:latin typeface="Times New Roman" panose="02020603050405020304" pitchFamily="18" charset="0"/>
                <a:cs typeface="Times New Roman" panose="02020603050405020304" pitchFamily="18" charset="0"/>
              </a:rPr>
              <a:t>3. </a:t>
            </a:r>
            <a:r>
              <a:rPr lang="ru-RU" dirty="0" err="1">
                <a:latin typeface="Times New Roman" panose="02020603050405020304" pitchFamily="18" charset="0"/>
                <a:cs typeface="Times New Roman" panose="02020603050405020304" pitchFamily="18" charset="0"/>
              </a:rPr>
              <a:t>Өтімділік</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мерзімі</a:t>
            </a:r>
            <a:endParaRPr lang="ru-RU" dirty="0">
              <a:latin typeface="Times New Roman" panose="02020603050405020304" pitchFamily="18" charset="0"/>
              <a:cs typeface="Times New Roman" panose="02020603050405020304" pitchFamily="18" charset="0"/>
            </a:endParaRPr>
          </a:p>
          <a:p>
            <a:r>
              <a:rPr lang="ru-RU" dirty="0" err="1">
                <a:latin typeface="Times New Roman" panose="02020603050405020304" pitchFamily="18" charset="0"/>
                <a:cs typeface="Times New Roman" panose="02020603050405020304" pitchFamily="18" charset="0"/>
              </a:rPr>
              <a:t>өтелу</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мерзімі</a:t>
            </a:r>
            <a:r>
              <a:rPr lang="ru-RU" dirty="0">
                <a:latin typeface="Times New Roman" panose="02020603050405020304" pitchFamily="18" charset="0"/>
                <a:cs typeface="Times New Roman" panose="02020603050405020304" pitchFamily="18" charset="0"/>
              </a:rPr>
              <a:t> = 2 488 500(</a:t>
            </a:r>
            <a:r>
              <a:rPr lang="ru-RU" dirty="0" err="1">
                <a:latin typeface="Times New Roman" panose="02020603050405020304" pitchFamily="18" charset="0"/>
                <a:cs typeface="Times New Roman" panose="02020603050405020304" pitchFamily="18" charset="0"/>
              </a:rPr>
              <a:t>біржолғы</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шығындар</a:t>
            </a:r>
            <a:r>
              <a:rPr lang="ru-RU" dirty="0">
                <a:latin typeface="Times New Roman" panose="02020603050405020304" pitchFamily="18" charset="0"/>
                <a:cs typeface="Times New Roman" panose="02020603050405020304" pitchFamily="18" charset="0"/>
              </a:rPr>
              <a:t>) / 470 000 </a:t>
            </a:r>
            <a:r>
              <a:rPr lang="ru-RU" dirty="0" err="1">
                <a:latin typeface="Times New Roman" panose="02020603050405020304" pitchFamily="18" charset="0"/>
                <a:cs typeface="Times New Roman" panose="02020603050405020304" pitchFamily="18" charset="0"/>
              </a:rPr>
              <a:t>тг</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айына</a:t>
            </a:r>
            <a:r>
              <a:rPr lang="ru-RU" dirty="0">
                <a:latin typeface="Times New Roman" panose="02020603050405020304" pitchFamily="18" charset="0"/>
                <a:cs typeface="Times New Roman" panose="02020603050405020304" pitchFamily="18" charset="0"/>
              </a:rPr>
              <a:t> таза </a:t>
            </a:r>
            <a:r>
              <a:rPr lang="ru-RU" dirty="0" err="1">
                <a:latin typeface="Times New Roman" panose="02020603050405020304" pitchFamily="18" charset="0"/>
                <a:cs typeface="Times New Roman" panose="02020603050405020304" pitchFamily="18" charset="0"/>
              </a:rPr>
              <a:t>пайда</a:t>
            </a:r>
            <a:r>
              <a:rPr lang="ru-RU" dirty="0">
                <a:latin typeface="Times New Roman" panose="02020603050405020304" pitchFamily="18" charset="0"/>
                <a:cs typeface="Times New Roman" panose="02020603050405020304" pitchFamily="18" charset="0"/>
              </a:rPr>
              <a:t>) = 1 </a:t>
            </a:r>
            <a:r>
              <a:rPr lang="ru-RU" dirty="0" err="1">
                <a:latin typeface="Times New Roman" panose="02020603050405020304" pitchFamily="18" charset="0"/>
                <a:cs typeface="Times New Roman" panose="02020603050405020304" pitchFamily="18" charset="0"/>
              </a:rPr>
              <a:t>жыл</a:t>
            </a:r>
            <a:endParaRPr lang="ru-R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2244337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a:extLst>
              <a:ext uri="{FF2B5EF4-FFF2-40B4-BE49-F238E27FC236}">
                <a16:creationId xmlns="" xmlns:a16="http://schemas.microsoft.com/office/drawing/2014/main" id="{FAEFBE7B-0487-4AC4-B272-B75AE4FBC3F4}"/>
              </a:ext>
            </a:extLst>
          </p:cNvPr>
          <p:cNvSpPr/>
          <p:nvPr/>
        </p:nvSpPr>
        <p:spPr>
          <a:xfrm>
            <a:off x="1505243" y="207445"/>
            <a:ext cx="9439421" cy="6443110"/>
          </a:xfrm>
          <a:prstGeom prst="rect">
            <a:avLst/>
          </a:prstGeom>
        </p:spPr>
        <p:txBody>
          <a:bodyPr wrap="square">
            <a:spAutoFit/>
          </a:bodyPr>
          <a:lstStyle/>
          <a:p>
            <a:pPr>
              <a:lnSpc>
                <a:spcPct val="115000"/>
              </a:lnSpc>
              <a:spcAft>
                <a:spcPts val="0"/>
              </a:spcAft>
            </a:pPr>
            <a:r>
              <a:rPr lang="kk-KZ" b="1" dirty="0">
                <a:latin typeface="Times New Roman" panose="02020603050405020304" pitchFamily="18" charset="0"/>
                <a:ea typeface="Calibri" panose="020F0502020204030204" pitchFamily="34" charset="0"/>
                <a:cs typeface="Times New Roman" panose="02020603050405020304" pitchFamily="18" charset="0"/>
              </a:rPr>
              <a:t>1. Бір жылғы түсім сомасы</a:t>
            </a:r>
            <a:r>
              <a:rPr lang="kk-KZ" dirty="0">
                <a:latin typeface="Times New Roman" panose="02020603050405020304" pitchFamily="18" charset="0"/>
                <a:ea typeface="Calibri" panose="020F0502020204030204" pitchFamily="34" charset="0"/>
                <a:cs typeface="Times New Roman" panose="02020603050405020304" pitchFamily="18" charset="0"/>
              </a:rPr>
              <a:t>: </a:t>
            </a:r>
            <a:endParaRPr lang="ru-RU" sz="1400" dirty="0">
              <a:latin typeface="Calibri" panose="020F0502020204030204" pitchFamily="34" charset="0"/>
              <a:ea typeface="Calibri" panose="020F0502020204030204" pitchFamily="34" charset="0"/>
              <a:cs typeface="Times New Roman" panose="02020603050405020304" pitchFamily="18" charset="0"/>
            </a:endParaRPr>
          </a:p>
          <a:p>
            <a:pPr algn="ctr">
              <a:lnSpc>
                <a:spcPct val="115000"/>
              </a:lnSpc>
              <a:spcAft>
                <a:spcPts val="0"/>
              </a:spcAft>
            </a:pPr>
            <a:r>
              <a:rPr lang="kk-KZ" dirty="0">
                <a:latin typeface="Times New Roman" panose="02020603050405020304" pitchFamily="18" charset="0"/>
                <a:ea typeface="Calibri" panose="020F0502020204030204" pitchFamily="34" charset="0"/>
                <a:cs typeface="Times New Roman" panose="02020603050405020304" pitchFamily="18" charset="0"/>
              </a:rPr>
              <a:t>(150 000+40 000+80 000 + 2 100 000) * 12 ай = </a:t>
            </a:r>
            <a:r>
              <a:rPr lang="kk-KZ" b="1" dirty="0">
                <a:latin typeface="Times New Roman" panose="02020603050405020304" pitchFamily="18" charset="0"/>
                <a:ea typeface="Calibri" panose="020F0502020204030204" pitchFamily="34" charset="0"/>
                <a:cs typeface="Times New Roman" panose="02020603050405020304" pitchFamily="18" charset="0"/>
              </a:rPr>
              <a:t>29 880 000 тг</a:t>
            </a:r>
            <a:endParaRPr lang="ru-RU" sz="1400" dirty="0">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kk-KZ" b="1" dirty="0">
                <a:latin typeface="Times New Roman" panose="02020603050405020304" pitchFamily="18" charset="0"/>
                <a:ea typeface="Calibri" panose="020F0502020204030204" pitchFamily="34" charset="0"/>
                <a:cs typeface="Times New Roman" panose="02020603050405020304" pitchFamily="18" charset="0"/>
              </a:rPr>
              <a:t>2. Шығын, ай (ауыспалы + тұрақты): 2 041 846 тг</a:t>
            </a:r>
            <a:endParaRPr lang="ru-RU" sz="1400" dirty="0">
              <a:latin typeface="Calibri" panose="020F0502020204030204" pitchFamily="34" charset="0"/>
              <a:ea typeface="Calibri" panose="020F0502020204030204" pitchFamily="34" charset="0"/>
              <a:cs typeface="Times New Roman" panose="02020603050405020304" pitchFamily="18" charset="0"/>
            </a:endParaRPr>
          </a:p>
          <a:p>
            <a:pPr algn="r">
              <a:lnSpc>
                <a:spcPct val="115000"/>
              </a:lnSpc>
              <a:spcAft>
                <a:spcPts val="0"/>
              </a:spcAft>
            </a:pPr>
            <a:r>
              <a:rPr lang="kk-KZ" b="1" dirty="0">
                <a:latin typeface="Times New Roman" panose="02020603050405020304" pitchFamily="18" charset="0"/>
                <a:ea typeface="Calibri" panose="020F0502020204030204" pitchFamily="34" charset="0"/>
                <a:cs typeface="Times New Roman" panose="02020603050405020304" pitchFamily="18" charset="0"/>
              </a:rPr>
              <a:t>Жылына: </a:t>
            </a:r>
            <a:r>
              <a:rPr lang="kk-KZ" dirty="0">
                <a:latin typeface="Times New Roman" panose="02020603050405020304" pitchFamily="18" charset="0"/>
                <a:ea typeface="Calibri" panose="020F0502020204030204" pitchFamily="34" charset="0"/>
                <a:cs typeface="Times New Roman" panose="02020603050405020304" pitchFamily="18" charset="0"/>
              </a:rPr>
              <a:t>2 041 846 * 12 ай</a:t>
            </a:r>
            <a:r>
              <a:rPr lang="kk-KZ" b="1" dirty="0">
                <a:latin typeface="Times New Roman" panose="02020603050405020304" pitchFamily="18" charset="0"/>
                <a:ea typeface="Calibri" panose="020F0502020204030204" pitchFamily="34" charset="0"/>
                <a:cs typeface="Times New Roman" panose="02020603050405020304" pitchFamily="18" charset="0"/>
              </a:rPr>
              <a:t> = 24 502 152 тг</a:t>
            </a:r>
            <a:endParaRPr lang="ru-RU" sz="1400" dirty="0">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kk-KZ" b="1" dirty="0">
                <a:latin typeface="Times New Roman" panose="02020603050405020304" pitchFamily="18" charset="0"/>
                <a:ea typeface="Calibri" panose="020F0502020204030204" pitchFamily="34" charset="0"/>
                <a:cs typeface="Times New Roman" panose="02020603050405020304" pitchFamily="18" charset="0"/>
              </a:rPr>
              <a:t>3. Аммортизация: = </a:t>
            </a:r>
            <a:r>
              <a:rPr lang="kk-KZ" dirty="0">
                <a:latin typeface="Times New Roman" panose="02020603050405020304" pitchFamily="18" charset="0"/>
                <a:ea typeface="Calibri" panose="020F0502020204030204" pitchFamily="34" charset="0"/>
                <a:cs typeface="Times New Roman" panose="02020603050405020304" pitchFamily="18" charset="0"/>
              </a:rPr>
              <a:t>(жабдықтың сатып алу құны – жойылу құны )/жыл=</a:t>
            </a:r>
            <a:endParaRPr lang="ru-RU" sz="1400" dirty="0">
              <a:latin typeface="Calibri" panose="020F0502020204030204" pitchFamily="34" charset="0"/>
              <a:ea typeface="Calibri" panose="020F0502020204030204" pitchFamily="34" charset="0"/>
              <a:cs typeface="Times New Roman" panose="02020603050405020304" pitchFamily="18" charset="0"/>
            </a:endParaRPr>
          </a:p>
          <a:p>
            <a:pPr algn="r">
              <a:lnSpc>
                <a:spcPct val="115000"/>
              </a:lnSpc>
              <a:spcAft>
                <a:spcPts val="0"/>
              </a:spcAft>
            </a:pPr>
            <a:r>
              <a:rPr lang="kk-KZ" b="1" i="1" dirty="0">
                <a:latin typeface="Times New Roman" panose="02020603050405020304" pitchFamily="18" charset="0"/>
                <a:ea typeface="Calibri" panose="020F0502020204030204" pitchFamily="34" charset="0"/>
                <a:cs typeface="Times New Roman" panose="02020603050405020304" pitchFamily="18" charset="0"/>
              </a:rPr>
              <a:t>2 430 666.67 тг</a:t>
            </a:r>
            <a:endParaRPr lang="ru-RU" sz="1400" dirty="0">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kk-KZ" dirty="0">
                <a:latin typeface="Times New Roman" panose="02020603050405020304" pitchFamily="18" charset="0"/>
                <a:ea typeface="Calibri" panose="020F0502020204030204" pitchFamily="34" charset="0"/>
                <a:cs typeface="Times New Roman" panose="02020603050405020304" pitchFamily="18" charset="0"/>
              </a:rPr>
              <a:t>Жойылу құны, 20% деп алсақ = (жабдықтың сатып алу құны * 20%)= </a:t>
            </a:r>
            <a:endParaRPr lang="ru-RU" sz="1400" dirty="0">
              <a:latin typeface="Calibri" panose="020F0502020204030204" pitchFamily="34" charset="0"/>
              <a:ea typeface="Calibri" panose="020F0502020204030204" pitchFamily="34" charset="0"/>
              <a:cs typeface="Times New Roman" panose="02020603050405020304" pitchFamily="18" charset="0"/>
            </a:endParaRPr>
          </a:p>
          <a:p>
            <a:pPr algn="r">
              <a:lnSpc>
                <a:spcPct val="115000"/>
              </a:lnSpc>
              <a:spcAft>
                <a:spcPts val="0"/>
              </a:spcAft>
            </a:pPr>
            <a:r>
              <a:rPr lang="kk-KZ" i="1" dirty="0">
                <a:latin typeface="Times New Roman" panose="02020603050405020304" pitchFamily="18" charset="0"/>
                <a:ea typeface="Calibri" panose="020F0502020204030204" pitchFamily="34" charset="0"/>
                <a:cs typeface="Times New Roman" panose="02020603050405020304" pitchFamily="18" charset="0"/>
              </a:rPr>
              <a:t>9 115 000 * 20% = 1 823 000 тг</a:t>
            </a:r>
            <a:endParaRPr lang="ru-RU" sz="1400" dirty="0">
              <a:latin typeface="Calibri" panose="020F0502020204030204" pitchFamily="34" charset="0"/>
              <a:ea typeface="Calibri" panose="020F0502020204030204" pitchFamily="34" charset="0"/>
              <a:cs typeface="Times New Roman" panose="02020603050405020304" pitchFamily="18" charset="0"/>
            </a:endParaRPr>
          </a:p>
          <a:p>
            <a:pPr algn="ctr">
              <a:lnSpc>
                <a:spcPct val="115000"/>
              </a:lnSpc>
              <a:spcAft>
                <a:spcPts val="0"/>
              </a:spcAft>
            </a:pPr>
            <a:r>
              <a:rPr lang="kk-KZ" i="1" dirty="0">
                <a:latin typeface="Times New Roman" panose="02020603050405020304" pitchFamily="18" charset="0"/>
                <a:ea typeface="Calibri" panose="020F0502020204030204" pitchFamily="34" charset="0"/>
                <a:cs typeface="Times New Roman" panose="02020603050405020304" pitchFamily="18" charset="0"/>
              </a:rPr>
              <a:t>(9 115 000 - 1 823 000)/ 3</a:t>
            </a:r>
            <a:r>
              <a:rPr lang="kk-KZ" b="1" i="1" dirty="0">
                <a:latin typeface="Times New Roman" panose="02020603050405020304" pitchFamily="18" charset="0"/>
                <a:ea typeface="Calibri" panose="020F0502020204030204" pitchFamily="34" charset="0"/>
                <a:cs typeface="Times New Roman" panose="02020603050405020304" pitchFamily="18" charset="0"/>
              </a:rPr>
              <a:t>=2 430 666.67 тг</a:t>
            </a:r>
            <a:endParaRPr lang="ru-RU" sz="1400" dirty="0">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kk-KZ" b="1" dirty="0">
                <a:latin typeface="Times New Roman" panose="02020603050405020304" pitchFamily="18" charset="0"/>
                <a:ea typeface="Calibri" panose="020F0502020204030204" pitchFamily="34" charset="0"/>
                <a:cs typeface="Times New Roman" panose="02020603050405020304" pitchFamily="18" charset="0"/>
              </a:rPr>
              <a:t>4. Жалпы пайда: (</a:t>
            </a:r>
            <a:r>
              <a:rPr lang="kk-KZ" dirty="0">
                <a:latin typeface="Times New Roman" panose="02020603050405020304" pitchFamily="18" charset="0"/>
                <a:ea typeface="Calibri" panose="020F0502020204030204" pitchFamily="34" charset="0"/>
                <a:cs typeface="Times New Roman" panose="02020603050405020304" pitchFamily="18" charset="0"/>
              </a:rPr>
              <a:t>түсім – шығын) = (29 880 000 – 24 502 152тг)</a:t>
            </a:r>
            <a:r>
              <a:rPr lang="kk-KZ" b="1" dirty="0">
                <a:latin typeface="Times New Roman" panose="02020603050405020304" pitchFamily="18" charset="0"/>
                <a:ea typeface="Calibri" panose="020F0502020204030204" pitchFamily="34" charset="0"/>
                <a:cs typeface="Times New Roman" panose="02020603050405020304" pitchFamily="18" charset="0"/>
              </a:rPr>
              <a:t> = 5 377 848 тг</a:t>
            </a:r>
            <a:endParaRPr lang="ru-RU" sz="1400" dirty="0">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kk-KZ" b="1" dirty="0">
                <a:latin typeface="Times New Roman" panose="02020603050405020304" pitchFamily="18" charset="0"/>
                <a:ea typeface="Calibri" panose="020F0502020204030204" pitchFamily="34" charset="0"/>
                <a:cs typeface="Times New Roman" panose="02020603050405020304" pitchFamily="18" charset="0"/>
              </a:rPr>
              <a:t>5. Табыс салығын</a:t>
            </a:r>
            <a:r>
              <a:rPr lang="kk-KZ" dirty="0">
                <a:latin typeface="Times New Roman" panose="02020603050405020304" pitchFamily="18" charset="0"/>
                <a:ea typeface="Calibri" panose="020F0502020204030204" pitchFamily="34" charset="0"/>
                <a:cs typeface="Times New Roman" panose="02020603050405020304" pitchFamily="18" charset="0"/>
              </a:rPr>
              <a:t> жыл сайын төлеу, 15%: (5 377 848 * 15%) = </a:t>
            </a:r>
            <a:r>
              <a:rPr lang="kk-KZ" b="1" dirty="0">
                <a:latin typeface="Times New Roman" panose="02020603050405020304" pitchFamily="18" charset="0"/>
                <a:ea typeface="Calibri" panose="020F0502020204030204" pitchFamily="34" charset="0"/>
                <a:cs typeface="Times New Roman" panose="02020603050405020304" pitchFamily="18" charset="0"/>
              </a:rPr>
              <a:t>806 677.2  тг.</a:t>
            </a:r>
            <a:endParaRPr lang="ru-RU" sz="1400" dirty="0">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kk-KZ" b="1" dirty="0">
                <a:latin typeface="Times New Roman" panose="02020603050405020304" pitchFamily="18" charset="0"/>
                <a:ea typeface="Calibri" panose="020F0502020204030204" pitchFamily="34" charset="0"/>
                <a:cs typeface="Times New Roman" panose="02020603050405020304" pitchFamily="18" charset="0"/>
              </a:rPr>
              <a:t>6. Таза пайда:</a:t>
            </a:r>
            <a:r>
              <a:rPr lang="kk-KZ" dirty="0">
                <a:latin typeface="Times New Roman" panose="02020603050405020304" pitchFamily="18" charset="0"/>
                <a:ea typeface="Calibri" panose="020F0502020204030204" pitchFamily="34" charset="0"/>
                <a:cs typeface="Times New Roman" panose="02020603050405020304" pitchFamily="18" charset="0"/>
              </a:rPr>
              <a:t> (жалпы пайда – табыс салығы) = (5 377 848 – 806 677.2  ) = </a:t>
            </a:r>
            <a:endParaRPr lang="ru-RU" sz="1400" dirty="0">
              <a:latin typeface="Calibri" panose="020F0502020204030204" pitchFamily="34" charset="0"/>
              <a:ea typeface="Calibri" panose="020F0502020204030204" pitchFamily="34" charset="0"/>
              <a:cs typeface="Times New Roman" panose="02020603050405020304" pitchFamily="18" charset="0"/>
            </a:endParaRPr>
          </a:p>
          <a:p>
            <a:pPr algn="r">
              <a:lnSpc>
                <a:spcPct val="115000"/>
              </a:lnSpc>
              <a:spcAft>
                <a:spcPts val="0"/>
              </a:spcAft>
            </a:pPr>
            <a:r>
              <a:rPr lang="kk-KZ" b="1" dirty="0">
                <a:latin typeface="Times New Roman" panose="02020603050405020304" pitchFamily="18" charset="0"/>
                <a:ea typeface="Calibri" panose="020F0502020204030204" pitchFamily="34" charset="0"/>
                <a:cs typeface="Times New Roman" panose="02020603050405020304" pitchFamily="18" charset="0"/>
              </a:rPr>
              <a:t>4 571 170.8 тг.</a:t>
            </a:r>
            <a:endParaRPr lang="ru-RU" sz="1400" dirty="0">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kk-KZ" b="1" dirty="0">
                <a:latin typeface="Times New Roman" panose="02020603050405020304" pitchFamily="18" charset="0"/>
                <a:ea typeface="Calibri" panose="020F0502020204030204" pitchFamily="34" charset="0"/>
                <a:cs typeface="Times New Roman" panose="02020603050405020304" pitchFamily="18" charset="0"/>
              </a:rPr>
              <a:t>7. Таза ақша ағымдары: (</a:t>
            </a:r>
            <a:r>
              <a:rPr lang="kk-KZ" dirty="0">
                <a:latin typeface="Times New Roman" panose="02020603050405020304" pitchFamily="18" charset="0"/>
                <a:ea typeface="Calibri" panose="020F0502020204030204" pitchFamily="34" charset="0"/>
                <a:cs typeface="Times New Roman" panose="02020603050405020304" pitchFamily="18" charset="0"/>
              </a:rPr>
              <a:t>таза пайда + аммортизация) =</a:t>
            </a:r>
            <a:endParaRPr lang="ru-RU" sz="1400" dirty="0">
              <a:latin typeface="Calibri" panose="020F0502020204030204" pitchFamily="34" charset="0"/>
              <a:ea typeface="Calibri" panose="020F0502020204030204" pitchFamily="34" charset="0"/>
              <a:cs typeface="Times New Roman" panose="02020603050405020304" pitchFamily="18" charset="0"/>
            </a:endParaRPr>
          </a:p>
          <a:p>
            <a:pPr algn="r">
              <a:lnSpc>
                <a:spcPct val="115000"/>
              </a:lnSpc>
              <a:spcAft>
                <a:spcPts val="0"/>
              </a:spcAft>
            </a:pPr>
            <a:r>
              <a:rPr lang="kk-KZ" dirty="0">
                <a:latin typeface="Times New Roman" panose="02020603050405020304" pitchFamily="18" charset="0"/>
                <a:ea typeface="Calibri" panose="020F0502020204030204" pitchFamily="34" charset="0"/>
                <a:cs typeface="Times New Roman" panose="02020603050405020304" pitchFamily="18" charset="0"/>
              </a:rPr>
              <a:t>4 571 170.8  + 2 430 666.67 = </a:t>
            </a:r>
            <a:r>
              <a:rPr lang="kk-KZ" b="1" dirty="0">
                <a:latin typeface="Times New Roman" panose="02020603050405020304" pitchFamily="18" charset="0"/>
                <a:ea typeface="Calibri" panose="020F0502020204030204" pitchFamily="34" charset="0"/>
                <a:cs typeface="Times New Roman" panose="02020603050405020304" pitchFamily="18" charset="0"/>
              </a:rPr>
              <a:t>7 001 837.47 тг </a:t>
            </a:r>
            <a:endParaRPr lang="ru-RU" sz="1400" dirty="0">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kk-KZ" b="1" dirty="0">
                <a:latin typeface="Times New Roman" panose="02020603050405020304" pitchFamily="18" charset="0"/>
                <a:ea typeface="Calibri" panose="020F0502020204030204" pitchFamily="34" charset="0"/>
                <a:cs typeface="Times New Roman" panose="02020603050405020304" pitchFamily="18" charset="0"/>
              </a:rPr>
              <a:t>8. Дисконттау коэффициенті, r=20%, n=1-ші жыл: </a:t>
            </a:r>
            <a:r>
              <a:rPr lang="kk-KZ" dirty="0">
                <a:latin typeface="Times New Roman" panose="02020603050405020304" pitchFamily="18" charset="0"/>
                <a:ea typeface="Calibri" panose="020F0502020204030204" pitchFamily="34" charset="0"/>
                <a:cs typeface="Times New Roman" panose="02020603050405020304" pitchFamily="18" charset="0"/>
              </a:rPr>
              <a:t>К</a:t>
            </a:r>
            <a:r>
              <a:rPr lang="kk-KZ" baseline="-25000" dirty="0">
                <a:latin typeface="Times New Roman" panose="02020603050405020304" pitchFamily="18" charset="0"/>
                <a:ea typeface="Calibri" panose="020F0502020204030204" pitchFamily="34" charset="0"/>
                <a:cs typeface="Times New Roman" panose="02020603050405020304" pitchFamily="18" charset="0"/>
              </a:rPr>
              <a:t>д</a:t>
            </a:r>
            <a:r>
              <a:rPr lang="kk-KZ" dirty="0">
                <a:latin typeface="Times New Roman" panose="02020603050405020304" pitchFamily="18" charset="0"/>
                <a:ea typeface="Calibri" panose="020F0502020204030204" pitchFamily="34" charset="0"/>
                <a:cs typeface="Times New Roman" panose="02020603050405020304" pitchFamily="18" charset="0"/>
              </a:rPr>
              <a:t> = 1/(1+r)^3 = 1/(1+20%)^3</a:t>
            </a:r>
            <a:endParaRPr lang="ru-RU" sz="1400" dirty="0">
              <a:latin typeface="Calibri" panose="020F0502020204030204" pitchFamily="34" charset="0"/>
              <a:ea typeface="Calibri" panose="020F0502020204030204" pitchFamily="34" charset="0"/>
              <a:cs typeface="Times New Roman" panose="02020603050405020304" pitchFamily="18" charset="0"/>
            </a:endParaRPr>
          </a:p>
          <a:p>
            <a:pPr algn="r">
              <a:lnSpc>
                <a:spcPct val="115000"/>
              </a:lnSpc>
              <a:spcAft>
                <a:spcPts val="0"/>
              </a:spcAft>
            </a:pPr>
            <a:r>
              <a:rPr lang="kk-KZ" dirty="0">
                <a:latin typeface="Times New Roman" panose="02020603050405020304" pitchFamily="18" charset="0"/>
                <a:ea typeface="Calibri" panose="020F0502020204030204" pitchFamily="34" charset="0"/>
                <a:cs typeface="Times New Roman" panose="02020603050405020304" pitchFamily="18" charset="0"/>
              </a:rPr>
              <a:t>= </a:t>
            </a:r>
            <a:r>
              <a:rPr lang="kk-KZ" b="1" dirty="0">
                <a:latin typeface="Times New Roman" panose="02020603050405020304" pitchFamily="18" charset="0"/>
                <a:ea typeface="Calibri" panose="020F0502020204030204" pitchFamily="34" charset="0"/>
                <a:cs typeface="Times New Roman" panose="02020603050405020304" pitchFamily="18" charset="0"/>
              </a:rPr>
              <a:t>0.57 </a:t>
            </a:r>
            <a:endParaRPr lang="ru-RU" sz="1400" dirty="0">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kk-KZ" b="1" dirty="0">
                <a:latin typeface="Times New Roman" panose="02020603050405020304" pitchFamily="18" charset="0"/>
                <a:ea typeface="Calibri" panose="020F0502020204030204" pitchFamily="34" charset="0"/>
                <a:cs typeface="Times New Roman" panose="02020603050405020304" pitchFamily="18" charset="0"/>
              </a:rPr>
              <a:t>9. Дисконтталға таза ақша ағымдары: </a:t>
            </a:r>
            <a:endParaRPr lang="ru-RU" sz="1400" dirty="0">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kk-KZ" dirty="0">
                <a:latin typeface="Times New Roman" panose="02020603050405020304" pitchFamily="18" charset="0"/>
                <a:ea typeface="Calibri" panose="020F0502020204030204" pitchFamily="34" charset="0"/>
                <a:cs typeface="Times New Roman" panose="02020603050405020304" pitchFamily="18" charset="0"/>
              </a:rPr>
              <a:t>(Таза ақша ағымдары * Дисконттау коэффициенті) = 7 001 837.47 * 0.57</a:t>
            </a:r>
            <a:r>
              <a:rPr lang="kk-KZ" b="1" dirty="0">
                <a:latin typeface="Times New Roman" panose="02020603050405020304" pitchFamily="18" charset="0"/>
                <a:ea typeface="Calibri" panose="020F0502020204030204" pitchFamily="34" charset="0"/>
                <a:cs typeface="Times New Roman" panose="02020603050405020304" pitchFamily="18" charset="0"/>
              </a:rPr>
              <a:t> =</a:t>
            </a:r>
            <a:endParaRPr lang="ru-RU" sz="1400" dirty="0">
              <a:latin typeface="Calibri" panose="020F0502020204030204" pitchFamily="34" charset="0"/>
              <a:ea typeface="Calibri" panose="020F0502020204030204" pitchFamily="34" charset="0"/>
              <a:cs typeface="Times New Roman" panose="02020603050405020304" pitchFamily="18" charset="0"/>
            </a:endParaRPr>
          </a:p>
          <a:p>
            <a:pPr algn="r">
              <a:lnSpc>
                <a:spcPct val="115000"/>
              </a:lnSpc>
              <a:spcAft>
                <a:spcPts val="0"/>
              </a:spcAft>
            </a:pPr>
            <a:r>
              <a:rPr lang="kk-KZ" b="1" dirty="0">
                <a:latin typeface="Times New Roman" panose="02020603050405020304" pitchFamily="18" charset="0"/>
                <a:ea typeface="Calibri" panose="020F0502020204030204" pitchFamily="34" charset="0"/>
                <a:cs typeface="Times New Roman" panose="02020603050405020304" pitchFamily="18" charset="0"/>
              </a:rPr>
              <a:t>4 051 989.25 тг</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85882964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FEDC2A85-5DDC-4729-BE9D-37BF9CCEDCC6}"/>
              </a:ext>
            </a:extLst>
          </p:cNvPr>
          <p:cNvSpPr>
            <a:spLocks noGrp="1"/>
          </p:cNvSpPr>
          <p:nvPr>
            <p:ph type="title"/>
          </p:nvPr>
        </p:nvSpPr>
        <p:spPr/>
        <p:txBody>
          <a:bodyPr/>
          <a:lstStyle/>
          <a:p>
            <a:endParaRPr lang="ru-RU"/>
          </a:p>
        </p:txBody>
      </p:sp>
      <p:graphicFrame>
        <p:nvGraphicFramePr>
          <p:cNvPr id="6" name="Объект 5">
            <a:extLst>
              <a:ext uri="{FF2B5EF4-FFF2-40B4-BE49-F238E27FC236}">
                <a16:creationId xmlns="" xmlns:a16="http://schemas.microsoft.com/office/drawing/2014/main" id="{944F9DE7-7782-4417-91C1-31F443257D94}"/>
              </a:ext>
            </a:extLst>
          </p:cNvPr>
          <p:cNvGraphicFramePr>
            <a:graphicFrameLocks noGrp="1"/>
          </p:cNvGraphicFramePr>
          <p:nvPr>
            <p:ph idx="1"/>
            <p:extLst>
              <p:ext uri="{D42A27DB-BD31-4B8C-83A1-F6EECF244321}">
                <p14:modId xmlns:p14="http://schemas.microsoft.com/office/powerpoint/2010/main" val="2126080913"/>
              </p:ext>
            </p:extLst>
          </p:nvPr>
        </p:nvGraphicFramePr>
        <p:xfrm>
          <a:off x="0" y="0"/>
          <a:ext cx="12192000" cy="6857997"/>
        </p:xfrm>
        <a:graphic>
          <a:graphicData uri="http://schemas.openxmlformats.org/drawingml/2006/table">
            <a:tbl>
              <a:tblPr firstRow="1" firstCol="1" bandRow="1">
                <a:tableStyleId>{F5AB1C69-6EDB-4FF4-983F-18BD219EF322}</a:tableStyleId>
              </a:tblPr>
              <a:tblGrid>
                <a:gridCol w="4431913">
                  <a:extLst>
                    <a:ext uri="{9D8B030D-6E8A-4147-A177-3AD203B41FA5}">
                      <a16:colId xmlns="" xmlns:a16="http://schemas.microsoft.com/office/drawing/2014/main" val="347417889"/>
                    </a:ext>
                  </a:extLst>
                </a:gridCol>
                <a:gridCol w="2589739">
                  <a:extLst>
                    <a:ext uri="{9D8B030D-6E8A-4147-A177-3AD203B41FA5}">
                      <a16:colId xmlns="" xmlns:a16="http://schemas.microsoft.com/office/drawing/2014/main" val="1529736701"/>
                    </a:ext>
                  </a:extLst>
                </a:gridCol>
                <a:gridCol w="2404479">
                  <a:extLst>
                    <a:ext uri="{9D8B030D-6E8A-4147-A177-3AD203B41FA5}">
                      <a16:colId xmlns="" xmlns:a16="http://schemas.microsoft.com/office/drawing/2014/main" val="1070744552"/>
                    </a:ext>
                  </a:extLst>
                </a:gridCol>
                <a:gridCol w="2765869">
                  <a:extLst>
                    <a:ext uri="{9D8B030D-6E8A-4147-A177-3AD203B41FA5}">
                      <a16:colId xmlns="" xmlns:a16="http://schemas.microsoft.com/office/drawing/2014/main" val="4123347691"/>
                    </a:ext>
                  </a:extLst>
                </a:gridCol>
              </a:tblGrid>
              <a:tr h="927498">
                <a:tc>
                  <a:txBody>
                    <a:bodyPr/>
                    <a:lstStyle/>
                    <a:p>
                      <a:pPr algn="ctr">
                        <a:lnSpc>
                          <a:spcPct val="115000"/>
                        </a:lnSpc>
                        <a:spcAft>
                          <a:spcPts val="0"/>
                        </a:spcAft>
                      </a:pPr>
                      <a:r>
                        <a:rPr lang="kk-KZ" sz="1400">
                          <a:effectLst/>
                          <a:latin typeface="Arial" panose="020B0604020202020204" pitchFamily="34" charset="0"/>
                          <a:cs typeface="Arial" panose="020B0604020202020204" pitchFamily="34" charset="0"/>
                        </a:rPr>
                        <a:t>Экономикалық көрсеткіштер</a:t>
                      </a:r>
                      <a:endParaRPr lang="ru-RU" sz="11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ctr">
                        <a:lnSpc>
                          <a:spcPct val="115000"/>
                        </a:lnSpc>
                        <a:spcAft>
                          <a:spcPts val="0"/>
                        </a:spcAft>
                      </a:pPr>
                      <a:r>
                        <a:rPr lang="kk-KZ" sz="1400" dirty="0">
                          <a:effectLst/>
                          <a:latin typeface="Arial" panose="020B0604020202020204" pitchFamily="34" charset="0"/>
                          <a:cs typeface="Arial" panose="020B0604020202020204" pitchFamily="34" charset="0"/>
                        </a:rPr>
                        <a:t>1-ші жыл</a:t>
                      </a:r>
                      <a:endParaRPr lang="ru-RU" sz="11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ctr">
                        <a:lnSpc>
                          <a:spcPct val="115000"/>
                        </a:lnSpc>
                        <a:spcAft>
                          <a:spcPts val="0"/>
                        </a:spcAft>
                      </a:pPr>
                      <a:r>
                        <a:rPr lang="kk-KZ" sz="1400">
                          <a:effectLst/>
                          <a:latin typeface="Arial" panose="020B0604020202020204" pitchFamily="34" charset="0"/>
                          <a:cs typeface="Arial" panose="020B0604020202020204" pitchFamily="34" charset="0"/>
                        </a:rPr>
                        <a:t>2-ші жыл</a:t>
                      </a:r>
                      <a:endParaRPr lang="ru-RU" sz="11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ctr">
                        <a:lnSpc>
                          <a:spcPct val="115000"/>
                        </a:lnSpc>
                        <a:spcAft>
                          <a:spcPts val="0"/>
                        </a:spcAft>
                      </a:pPr>
                      <a:r>
                        <a:rPr lang="kk-KZ" sz="1400">
                          <a:effectLst/>
                          <a:latin typeface="Arial" panose="020B0604020202020204" pitchFamily="34" charset="0"/>
                          <a:cs typeface="Arial" panose="020B0604020202020204" pitchFamily="34" charset="0"/>
                        </a:rPr>
                        <a:t>3-ші жыл</a:t>
                      </a:r>
                      <a:endParaRPr lang="ru-RU" sz="11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 xmlns:a16="http://schemas.microsoft.com/office/drawing/2014/main" val="2399148889"/>
                  </a:ext>
                </a:extLst>
              </a:tr>
              <a:tr h="449715">
                <a:tc>
                  <a:txBody>
                    <a:bodyPr/>
                    <a:lstStyle/>
                    <a:p>
                      <a:pPr>
                        <a:lnSpc>
                          <a:spcPct val="115000"/>
                        </a:lnSpc>
                        <a:spcAft>
                          <a:spcPts val="0"/>
                        </a:spcAft>
                      </a:pPr>
                      <a:r>
                        <a:rPr lang="kk-KZ" sz="1400">
                          <a:effectLst/>
                          <a:latin typeface="Arial" panose="020B0604020202020204" pitchFamily="34" charset="0"/>
                          <a:cs typeface="Arial" panose="020B0604020202020204" pitchFamily="34" charset="0"/>
                        </a:rPr>
                        <a:t>1. Түсім</a:t>
                      </a:r>
                      <a:endParaRPr lang="ru-RU" sz="11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nSpc>
                          <a:spcPct val="115000"/>
                        </a:lnSpc>
                        <a:spcAft>
                          <a:spcPts val="0"/>
                        </a:spcAft>
                      </a:pPr>
                      <a:r>
                        <a:rPr lang="kk-KZ" sz="1400" dirty="0">
                          <a:effectLst/>
                          <a:latin typeface="Arial" panose="020B0604020202020204" pitchFamily="34" charset="0"/>
                          <a:cs typeface="Arial" panose="020B0604020202020204" pitchFamily="34" charset="0"/>
                        </a:rPr>
                        <a:t>25 140 000</a:t>
                      </a:r>
                      <a:endParaRPr lang="ru-RU" sz="11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nSpc>
                          <a:spcPct val="115000"/>
                        </a:lnSpc>
                        <a:spcAft>
                          <a:spcPts val="0"/>
                        </a:spcAft>
                      </a:pPr>
                      <a:r>
                        <a:rPr lang="kk-KZ" sz="1400" dirty="0">
                          <a:effectLst/>
                          <a:latin typeface="Arial" panose="020B0604020202020204" pitchFamily="34" charset="0"/>
                          <a:cs typeface="Arial" panose="020B0604020202020204" pitchFamily="34" charset="0"/>
                        </a:rPr>
                        <a:t>24 840 000</a:t>
                      </a:r>
                      <a:endParaRPr lang="ru-RU" sz="11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nSpc>
                          <a:spcPct val="115000"/>
                        </a:lnSpc>
                        <a:spcAft>
                          <a:spcPts val="0"/>
                        </a:spcAft>
                      </a:pPr>
                      <a:r>
                        <a:rPr lang="kk-KZ" sz="1400" dirty="0">
                          <a:effectLst/>
                          <a:latin typeface="Arial" panose="020B0604020202020204" pitchFamily="34" charset="0"/>
                          <a:cs typeface="Arial" panose="020B0604020202020204" pitchFamily="34" charset="0"/>
                        </a:rPr>
                        <a:t>29 880 000</a:t>
                      </a:r>
                      <a:endParaRPr lang="ru-RU" sz="11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 xmlns:a16="http://schemas.microsoft.com/office/drawing/2014/main" val="4223615856"/>
                  </a:ext>
                </a:extLst>
              </a:tr>
              <a:tr h="927498">
                <a:tc>
                  <a:txBody>
                    <a:bodyPr/>
                    <a:lstStyle/>
                    <a:p>
                      <a:pPr>
                        <a:lnSpc>
                          <a:spcPct val="115000"/>
                        </a:lnSpc>
                        <a:spcAft>
                          <a:spcPts val="0"/>
                        </a:spcAft>
                      </a:pPr>
                      <a:r>
                        <a:rPr lang="kk-KZ" sz="1400">
                          <a:effectLst/>
                          <a:latin typeface="Arial" panose="020B0604020202020204" pitchFamily="34" charset="0"/>
                          <a:cs typeface="Arial" panose="020B0604020202020204" pitchFamily="34" charset="0"/>
                        </a:rPr>
                        <a:t>2. Ауыспалы + тұрақты шығындар</a:t>
                      </a:r>
                      <a:endParaRPr lang="ru-RU" sz="11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nSpc>
                          <a:spcPct val="115000"/>
                        </a:lnSpc>
                        <a:spcAft>
                          <a:spcPts val="0"/>
                        </a:spcAft>
                      </a:pPr>
                      <a:r>
                        <a:rPr lang="kk-KZ" sz="1400" dirty="0">
                          <a:effectLst/>
                          <a:latin typeface="Arial" panose="020B0604020202020204" pitchFamily="34" charset="0"/>
                          <a:cs typeface="Arial" panose="020B0604020202020204" pitchFamily="34" charset="0"/>
                        </a:rPr>
                        <a:t>17138250</a:t>
                      </a:r>
                      <a:endParaRPr lang="ru-RU" sz="11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nSpc>
                          <a:spcPct val="115000"/>
                        </a:lnSpc>
                        <a:spcAft>
                          <a:spcPts val="0"/>
                        </a:spcAft>
                      </a:pPr>
                      <a:r>
                        <a:rPr lang="kk-KZ" sz="1400">
                          <a:effectLst/>
                          <a:latin typeface="Arial" panose="020B0604020202020204" pitchFamily="34" charset="0"/>
                          <a:cs typeface="Arial" panose="020B0604020202020204" pitchFamily="34" charset="0"/>
                        </a:rPr>
                        <a:t>24 502 152</a:t>
                      </a:r>
                      <a:endParaRPr lang="ru-RU" sz="11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nSpc>
                          <a:spcPct val="115000"/>
                        </a:lnSpc>
                        <a:spcAft>
                          <a:spcPts val="0"/>
                        </a:spcAft>
                      </a:pPr>
                      <a:r>
                        <a:rPr lang="kk-KZ" sz="1400">
                          <a:effectLst/>
                          <a:latin typeface="Arial" panose="020B0604020202020204" pitchFamily="34" charset="0"/>
                          <a:cs typeface="Arial" panose="020B0604020202020204" pitchFamily="34" charset="0"/>
                        </a:rPr>
                        <a:t>24 502 152</a:t>
                      </a:r>
                      <a:endParaRPr lang="ru-RU" sz="11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 xmlns:a16="http://schemas.microsoft.com/office/drawing/2014/main" val="3634294219"/>
                  </a:ext>
                </a:extLst>
              </a:tr>
              <a:tr h="449715">
                <a:tc>
                  <a:txBody>
                    <a:bodyPr/>
                    <a:lstStyle/>
                    <a:p>
                      <a:pPr>
                        <a:lnSpc>
                          <a:spcPct val="115000"/>
                        </a:lnSpc>
                        <a:spcAft>
                          <a:spcPts val="0"/>
                        </a:spcAft>
                      </a:pPr>
                      <a:r>
                        <a:rPr lang="kk-KZ" sz="1400">
                          <a:effectLst/>
                          <a:latin typeface="Arial" panose="020B0604020202020204" pitchFamily="34" charset="0"/>
                          <a:cs typeface="Arial" panose="020B0604020202020204" pitchFamily="34" charset="0"/>
                        </a:rPr>
                        <a:t>3. Аммортизация</a:t>
                      </a:r>
                      <a:endParaRPr lang="ru-RU" sz="11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nSpc>
                          <a:spcPct val="115000"/>
                        </a:lnSpc>
                        <a:spcAft>
                          <a:spcPts val="0"/>
                        </a:spcAft>
                      </a:pPr>
                      <a:r>
                        <a:rPr lang="kk-KZ" sz="1400">
                          <a:effectLst/>
                          <a:latin typeface="Arial" panose="020B0604020202020204" pitchFamily="34" charset="0"/>
                          <a:cs typeface="Arial" panose="020B0604020202020204" pitchFamily="34" charset="0"/>
                        </a:rPr>
                        <a:t>2 430 666.67</a:t>
                      </a:r>
                      <a:endParaRPr lang="ru-RU" sz="11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l">
                        <a:lnSpc>
                          <a:spcPct val="107000"/>
                        </a:lnSpc>
                        <a:spcAft>
                          <a:spcPts val="0"/>
                        </a:spcAft>
                      </a:pPr>
                      <a:r>
                        <a:rPr lang="kk-KZ" sz="1400" dirty="0">
                          <a:effectLst/>
                          <a:latin typeface="Arial" panose="020B0604020202020204" pitchFamily="34" charset="0"/>
                          <a:cs typeface="Arial" panose="020B0604020202020204" pitchFamily="34" charset="0"/>
                        </a:rPr>
                        <a:t>1599300</a:t>
                      </a:r>
                      <a:endParaRPr lang="ru-RU" sz="1400" dirty="0">
                        <a:effectLst/>
                        <a:latin typeface="Arial" panose="020B0604020202020204" pitchFamily="34" charset="0"/>
                        <a:ea typeface="Yu Mincho" panose="02020400000000000000" pitchFamily="18" charset="-128"/>
                        <a:cs typeface="Arial" panose="020B0604020202020204" pitchFamily="34" charset="0"/>
                      </a:endParaRPr>
                    </a:p>
                  </a:txBody>
                  <a:tcPr marL="68580" marR="68580" marT="0" marB="0"/>
                </a:tc>
                <a:tc>
                  <a:txBody>
                    <a:bodyPr/>
                    <a:lstStyle/>
                    <a:p>
                      <a:pPr>
                        <a:lnSpc>
                          <a:spcPct val="115000"/>
                        </a:lnSpc>
                        <a:spcAft>
                          <a:spcPts val="0"/>
                        </a:spcAft>
                      </a:pPr>
                      <a:r>
                        <a:rPr lang="kk-KZ" sz="1400">
                          <a:effectLst/>
                          <a:latin typeface="Arial" panose="020B0604020202020204" pitchFamily="34" charset="0"/>
                          <a:cs typeface="Arial" panose="020B0604020202020204" pitchFamily="34" charset="0"/>
                        </a:rPr>
                        <a:t>2 430 666.67</a:t>
                      </a:r>
                      <a:endParaRPr lang="ru-RU" sz="11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 xmlns:a16="http://schemas.microsoft.com/office/drawing/2014/main" val="3249390545"/>
                  </a:ext>
                </a:extLst>
              </a:tr>
              <a:tr h="449715">
                <a:tc>
                  <a:txBody>
                    <a:bodyPr/>
                    <a:lstStyle/>
                    <a:p>
                      <a:pPr>
                        <a:lnSpc>
                          <a:spcPct val="115000"/>
                        </a:lnSpc>
                        <a:spcAft>
                          <a:spcPts val="0"/>
                        </a:spcAft>
                      </a:pPr>
                      <a:r>
                        <a:rPr lang="kk-KZ" sz="1400">
                          <a:effectLst/>
                          <a:latin typeface="Arial" panose="020B0604020202020204" pitchFamily="34" charset="0"/>
                          <a:cs typeface="Arial" panose="020B0604020202020204" pitchFamily="34" charset="0"/>
                        </a:rPr>
                        <a:t>4. Жалпы пайда</a:t>
                      </a:r>
                      <a:endParaRPr lang="ru-RU" sz="11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nSpc>
                          <a:spcPct val="115000"/>
                        </a:lnSpc>
                        <a:spcAft>
                          <a:spcPts val="0"/>
                        </a:spcAft>
                      </a:pPr>
                      <a:r>
                        <a:rPr lang="kk-KZ" sz="1400">
                          <a:effectLst/>
                          <a:latin typeface="Arial" panose="020B0604020202020204" pitchFamily="34" charset="0"/>
                          <a:cs typeface="Arial" panose="020B0604020202020204" pitchFamily="34" charset="0"/>
                        </a:rPr>
                        <a:t>637 848</a:t>
                      </a:r>
                      <a:endParaRPr lang="ru-RU" sz="11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nSpc>
                          <a:spcPct val="115000"/>
                        </a:lnSpc>
                        <a:spcAft>
                          <a:spcPts val="0"/>
                        </a:spcAft>
                      </a:pPr>
                      <a:r>
                        <a:rPr lang="kk-KZ" sz="1400">
                          <a:effectLst/>
                          <a:latin typeface="Arial" panose="020B0604020202020204" pitchFamily="34" charset="0"/>
                          <a:cs typeface="Arial" panose="020B0604020202020204" pitchFamily="34" charset="0"/>
                        </a:rPr>
                        <a:t>337 848</a:t>
                      </a:r>
                      <a:endParaRPr lang="ru-RU" sz="11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nSpc>
                          <a:spcPct val="115000"/>
                        </a:lnSpc>
                        <a:spcAft>
                          <a:spcPts val="0"/>
                        </a:spcAft>
                      </a:pPr>
                      <a:r>
                        <a:rPr lang="kk-KZ" sz="1400">
                          <a:effectLst/>
                          <a:latin typeface="Arial" panose="020B0604020202020204" pitchFamily="34" charset="0"/>
                          <a:cs typeface="Arial" panose="020B0604020202020204" pitchFamily="34" charset="0"/>
                        </a:rPr>
                        <a:t>5 377 848</a:t>
                      </a:r>
                      <a:endParaRPr lang="ru-RU" sz="11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 xmlns:a16="http://schemas.microsoft.com/office/drawing/2014/main" val="2215583449"/>
                  </a:ext>
                </a:extLst>
              </a:tr>
              <a:tr h="449715">
                <a:tc>
                  <a:txBody>
                    <a:bodyPr/>
                    <a:lstStyle/>
                    <a:p>
                      <a:pPr>
                        <a:lnSpc>
                          <a:spcPct val="115000"/>
                        </a:lnSpc>
                        <a:spcAft>
                          <a:spcPts val="0"/>
                        </a:spcAft>
                      </a:pPr>
                      <a:r>
                        <a:rPr lang="kk-KZ" sz="1400">
                          <a:effectLst/>
                          <a:latin typeface="Arial" panose="020B0604020202020204" pitchFamily="34" charset="0"/>
                          <a:cs typeface="Arial" panose="020B0604020202020204" pitchFamily="34" charset="0"/>
                        </a:rPr>
                        <a:t>5. Табыс салығы</a:t>
                      </a:r>
                      <a:endParaRPr lang="ru-RU" sz="11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nSpc>
                          <a:spcPct val="115000"/>
                        </a:lnSpc>
                        <a:spcAft>
                          <a:spcPts val="0"/>
                        </a:spcAft>
                      </a:pPr>
                      <a:r>
                        <a:rPr lang="kk-KZ" sz="1400">
                          <a:effectLst/>
                          <a:latin typeface="Arial" panose="020B0604020202020204" pitchFamily="34" charset="0"/>
                          <a:cs typeface="Arial" panose="020B0604020202020204" pitchFamily="34" charset="0"/>
                        </a:rPr>
                        <a:t>95 677.2  </a:t>
                      </a:r>
                      <a:endParaRPr lang="ru-RU" sz="11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nSpc>
                          <a:spcPct val="115000"/>
                        </a:lnSpc>
                        <a:spcAft>
                          <a:spcPts val="0"/>
                        </a:spcAft>
                      </a:pPr>
                      <a:r>
                        <a:rPr lang="kk-KZ" sz="1400">
                          <a:effectLst/>
                          <a:latin typeface="Arial" panose="020B0604020202020204" pitchFamily="34" charset="0"/>
                          <a:cs typeface="Arial" panose="020B0604020202020204" pitchFamily="34" charset="0"/>
                        </a:rPr>
                        <a:t>50 677.2  </a:t>
                      </a:r>
                      <a:endParaRPr lang="ru-RU" sz="11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nSpc>
                          <a:spcPct val="115000"/>
                        </a:lnSpc>
                        <a:spcAft>
                          <a:spcPts val="0"/>
                        </a:spcAft>
                      </a:pPr>
                      <a:r>
                        <a:rPr lang="kk-KZ" sz="1400">
                          <a:effectLst/>
                          <a:latin typeface="Arial" panose="020B0604020202020204" pitchFamily="34" charset="0"/>
                          <a:cs typeface="Arial" panose="020B0604020202020204" pitchFamily="34" charset="0"/>
                        </a:rPr>
                        <a:t>806 677.2  </a:t>
                      </a:r>
                      <a:endParaRPr lang="ru-RU" sz="11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 xmlns:a16="http://schemas.microsoft.com/office/drawing/2014/main" val="3581455726"/>
                  </a:ext>
                </a:extLst>
              </a:tr>
              <a:tr h="449715">
                <a:tc>
                  <a:txBody>
                    <a:bodyPr/>
                    <a:lstStyle/>
                    <a:p>
                      <a:pPr>
                        <a:lnSpc>
                          <a:spcPct val="115000"/>
                        </a:lnSpc>
                        <a:spcAft>
                          <a:spcPts val="0"/>
                        </a:spcAft>
                      </a:pPr>
                      <a:r>
                        <a:rPr lang="kk-KZ" sz="1400">
                          <a:effectLst/>
                          <a:latin typeface="Arial" panose="020B0604020202020204" pitchFamily="34" charset="0"/>
                          <a:cs typeface="Arial" panose="020B0604020202020204" pitchFamily="34" charset="0"/>
                        </a:rPr>
                        <a:t>6. Таза пайда</a:t>
                      </a:r>
                      <a:endParaRPr lang="ru-RU" sz="11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nSpc>
                          <a:spcPct val="115000"/>
                        </a:lnSpc>
                        <a:spcAft>
                          <a:spcPts val="0"/>
                        </a:spcAft>
                      </a:pPr>
                      <a:r>
                        <a:rPr lang="kk-KZ" sz="1400">
                          <a:effectLst/>
                          <a:latin typeface="Arial" panose="020B0604020202020204" pitchFamily="34" charset="0"/>
                          <a:cs typeface="Arial" panose="020B0604020202020204" pitchFamily="34" charset="0"/>
                        </a:rPr>
                        <a:t>542 170.8</a:t>
                      </a:r>
                      <a:endParaRPr lang="ru-RU" sz="11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nSpc>
                          <a:spcPct val="115000"/>
                        </a:lnSpc>
                        <a:spcAft>
                          <a:spcPts val="0"/>
                        </a:spcAft>
                      </a:pPr>
                      <a:r>
                        <a:rPr lang="kk-KZ" sz="1400">
                          <a:effectLst/>
                          <a:latin typeface="Arial" panose="020B0604020202020204" pitchFamily="34" charset="0"/>
                          <a:cs typeface="Arial" panose="020B0604020202020204" pitchFamily="34" charset="0"/>
                        </a:rPr>
                        <a:t>287 170.8</a:t>
                      </a:r>
                      <a:endParaRPr lang="ru-RU" sz="11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nSpc>
                          <a:spcPct val="115000"/>
                        </a:lnSpc>
                        <a:spcAft>
                          <a:spcPts val="0"/>
                        </a:spcAft>
                      </a:pPr>
                      <a:r>
                        <a:rPr lang="kk-KZ" sz="1400">
                          <a:effectLst/>
                          <a:latin typeface="Arial" panose="020B0604020202020204" pitchFamily="34" charset="0"/>
                          <a:cs typeface="Arial" panose="020B0604020202020204" pitchFamily="34" charset="0"/>
                        </a:rPr>
                        <a:t>4 571 170.8</a:t>
                      </a:r>
                      <a:endParaRPr lang="ru-RU" sz="11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 xmlns:a16="http://schemas.microsoft.com/office/drawing/2014/main" val="1554007677"/>
                  </a:ext>
                </a:extLst>
              </a:tr>
              <a:tr h="449715">
                <a:tc>
                  <a:txBody>
                    <a:bodyPr/>
                    <a:lstStyle/>
                    <a:p>
                      <a:pPr>
                        <a:lnSpc>
                          <a:spcPct val="115000"/>
                        </a:lnSpc>
                        <a:spcAft>
                          <a:spcPts val="0"/>
                        </a:spcAft>
                      </a:pPr>
                      <a:r>
                        <a:rPr lang="kk-KZ" sz="1400">
                          <a:effectLst/>
                          <a:latin typeface="Arial" panose="020B0604020202020204" pitchFamily="34" charset="0"/>
                          <a:cs typeface="Arial" panose="020B0604020202020204" pitchFamily="34" charset="0"/>
                        </a:rPr>
                        <a:t>7. Таза ақша ағымдары</a:t>
                      </a:r>
                      <a:endParaRPr lang="ru-RU" sz="11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nSpc>
                          <a:spcPct val="115000"/>
                        </a:lnSpc>
                        <a:spcAft>
                          <a:spcPts val="0"/>
                        </a:spcAft>
                      </a:pPr>
                      <a:r>
                        <a:rPr lang="kk-KZ" sz="1400">
                          <a:effectLst/>
                          <a:latin typeface="Arial" panose="020B0604020202020204" pitchFamily="34" charset="0"/>
                          <a:cs typeface="Arial" panose="020B0604020202020204" pitchFamily="34" charset="0"/>
                        </a:rPr>
                        <a:t>2 972 837.47</a:t>
                      </a:r>
                      <a:endParaRPr lang="ru-RU" sz="11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nSpc>
                          <a:spcPct val="115000"/>
                        </a:lnSpc>
                        <a:spcAft>
                          <a:spcPts val="0"/>
                        </a:spcAft>
                      </a:pPr>
                      <a:r>
                        <a:rPr lang="kk-KZ" sz="1400">
                          <a:effectLst/>
                          <a:latin typeface="Arial" panose="020B0604020202020204" pitchFamily="34" charset="0"/>
                          <a:cs typeface="Arial" panose="020B0604020202020204" pitchFamily="34" charset="0"/>
                        </a:rPr>
                        <a:t>2 717 837.47</a:t>
                      </a:r>
                      <a:endParaRPr lang="ru-RU" sz="11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nSpc>
                          <a:spcPct val="115000"/>
                        </a:lnSpc>
                        <a:spcAft>
                          <a:spcPts val="0"/>
                        </a:spcAft>
                      </a:pPr>
                      <a:r>
                        <a:rPr lang="kk-KZ" sz="1400">
                          <a:effectLst/>
                          <a:latin typeface="Arial" panose="020B0604020202020204" pitchFamily="34" charset="0"/>
                          <a:cs typeface="Arial" panose="020B0604020202020204" pitchFamily="34" charset="0"/>
                        </a:rPr>
                        <a:t>7 001 837.47</a:t>
                      </a:r>
                      <a:endParaRPr lang="ru-RU" sz="11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 xmlns:a16="http://schemas.microsoft.com/office/drawing/2014/main" val="940078616"/>
                  </a:ext>
                </a:extLst>
              </a:tr>
              <a:tr h="927498">
                <a:tc>
                  <a:txBody>
                    <a:bodyPr/>
                    <a:lstStyle/>
                    <a:p>
                      <a:pPr>
                        <a:lnSpc>
                          <a:spcPct val="115000"/>
                        </a:lnSpc>
                        <a:spcAft>
                          <a:spcPts val="0"/>
                        </a:spcAft>
                      </a:pPr>
                      <a:r>
                        <a:rPr lang="kk-KZ" sz="1400">
                          <a:effectLst/>
                          <a:latin typeface="Arial" panose="020B0604020202020204" pitchFamily="34" charset="0"/>
                          <a:cs typeface="Arial" panose="020B0604020202020204" pitchFamily="34" charset="0"/>
                        </a:rPr>
                        <a:t>8. Дисконттау коэффициенті, </a:t>
                      </a:r>
                      <a:endParaRPr lang="ru-RU" sz="11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nSpc>
                          <a:spcPct val="115000"/>
                        </a:lnSpc>
                        <a:spcAft>
                          <a:spcPts val="0"/>
                        </a:spcAft>
                      </a:pPr>
                      <a:r>
                        <a:rPr lang="kk-KZ" sz="1400">
                          <a:effectLst/>
                          <a:latin typeface="Arial" panose="020B0604020202020204" pitchFamily="34" charset="0"/>
                          <a:cs typeface="Arial" panose="020B0604020202020204" pitchFamily="34" charset="0"/>
                        </a:rPr>
                        <a:t>0.8333</a:t>
                      </a:r>
                      <a:endParaRPr lang="ru-RU" sz="11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nSpc>
                          <a:spcPct val="115000"/>
                        </a:lnSpc>
                        <a:spcAft>
                          <a:spcPts val="0"/>
                        </a:spcAft>
                      </a:pPr>
                      <a:r>
                        <a:rPr lang="kk-KZ" sz="1400">
                          <a:effectLst/>
                          <a:latin typeface="Arial" panose="020B0604020202020204" pitchFamily="34" charset="0"/>
                          <a:cs typeface="Arial" panose="020B0604020202020204" pitchFamily="34" charset="0"/>
                        </a:rPr>
                        <a:t>0.6944</a:t>
                      </a:r>
                      <a:endParaRPr lang="ru-RU" sz="11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nSpc>
                          <a:spcPct val="115000"/>
                        </a:lnSpc>
                        <a:spcAft>
                          <a:spcPts val="0"/>
                        </a:spcAft>
                      </a:pPr>
                      <a:r>
                        <a:rPr lang="kk-KZ" sz="1400">
                          <a:effectLst/>
                          <a:latin typeface="Arial" panose="020B0604020202020204" pitchFamily="34" charset="0"/>
                          <a:cs typeface="Arial" panose="020B0604020202020204" pitchFamily="34" charset="0"/>
                        </a:rPr>
                        <a:t>0.5787</a:t>
                      </a:r>
                      <a:endParaRPr lang="ru-RU" sz="11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 xmlns:a16="http://schemas.microsoft.com/office/drawing/2014/main" val="24876770"/>
                  </a:ext>
                </a:extLst>
              </a:tr>
              <a:tr h="927498">
                <a:tc>
                  <a:txBody>
                    <a:bodyPr/>
                    <a:lstStyle/>
                    <a:p>
                      <a:pPr>
                        <a:lnSpc>
                          <a:spcPct val="115000"/>
                        </a:lnSpc>
                        <a:spcAft>
                          <a:spcPts val="0"/>
                        </a:spcAft>
                      </a:pPr>
                      <a:r>
                        <a:rPr lang="kk-KZ" sz="1400">
                          <a:effectLst/>
                          <a:latin typeface="Arial" panose="020B0604020202020204" pitchFamily="34" charset="0"/>
                          <a:cs typeface="Arial" panose="020B0604020202020204" pitchFamily="34" charset="0"/>
                        </a:rPr>
                        <a:t>9. Дисконтталған таза ақша ағымдары</a:t>
                      </a:r>
                      <a:endParaRPr lang="ru-RU" sz="11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nSpc>
                          <a:spcPct val="115000"/>
                        </a:lnSpc>
                        <a:spcAft>
                          <a:spcPts val="0"/>
                        </a:spcAft>
                      </a:pPr>
                      <a:r>
                        <a:rPr lang="kk-KZ" sz="1400">
                          <a:effectLst/>
                          <a:latin typeface="Arial" panose="020B0604020202020204" pitchFamily="34" charset="0"/>
                          <a:cs typeface="Arial" panose="020B0604020202020204" pitchFamily="34" charset="0"/>
                        </a:rPr>
                        <a:t>2 467 455.1001</a:t>
                      </a:r>
                      <a:endParaRPr lang="ru-RU" sz="11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nSpc>
                          <a:spcPct val="115000"/>
                        </a:lnSpc>
                        <a:spcAft>
                          <a:spcPts val="0"/>
                        </a:spcAft>
                      </a:pPr>
                      <a:r>
                        <a:rPr lang="kk-KZ" sz="1400">
                          <a:effectLst/>
                          <a:latin typeface="Arial" panose="020B0604020202020204" pitchFamily="34" charset="0"/>
                          <a:cs typeface="Arial" panose="020B0604020202020204" pitchFamily="34" charset="0"/>
                        </a:rPr>
                        <a:t>1 887 387.071</a:t>
                      </a:r>
                      <a:endParaRPr lang="ru-RU" sz="11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nSpc>
                          <a:spcPct val="115000"/>
                        </a:lnSpc>
                        <a:spcAft>
                          <a:spcPts val="0"/>
                        </a:spcAft>
                      </a:pPr>
                      <a:r>
                        <a:rPr lang="kk-KZ" sz="1400">
                          <a:effectLst/>
                          <a:latin typeface="Arial" panose="020B0604020202020204" pitchFamily="34" charset="0"/>
                          <a:cs typeface="Arial" panose="020B0604020202020204" pitchFamily="34" charset="0"/>
                        </a:rPr>
                        <a:t>4 051 989.25</a:t>
                      </a:r>
                      <a:endParaRPr lang="ru-RU" sz="11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 xmlns:a16="http://schemas.microsoft.com/office/drawing/2014/main" val="386083616"/>
                  </a:ext>
                </a:extLst>
              </a:tr>
              <a:tr h="449715">
                <a:tc>
                  <a:txBody>
                    <a:bodyPr/>
                    <a:lstStyle/>
                    <a:p>
                      <a:pPr>
                        <a:lnSpc>
                          <a:spcPct val="115000"/>
                        </a:lnSpc>
                        <a:spcAft>
                          <a:spcPts val="0"/>
                        </a:spcAft>
                      </a:pPr>
                      <a:r>
                        <a:rPr lang="kk-KZ" sz="1400">
                          <a:effectLst/>
                          <a:latin typeface="Arial" panose="020B0604020202020204" pitchFamily="34" charset="0"/>
                          <a:cs typeface="Arial" panose="020B0604020202020204" pitchFamily="34" charset="0"/>
                        </a:rPr>
                        <a:t>10. Рентабельность</a:t>
                      </a:r>
                      <a:endParaRPr lang="ru-RU" sz="11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nSpc>
                          <a:spcPct val="115000"/>
                        </a:lnSpc>
                        <a:spcAft>
                          <a:spcPts val="0"/>
                        </a:spcAft>
                      </a:pPr>
                      <a:r>
                        <a:rPr lang="en-US" sz="1400">
                          <a:effectLst/>
                          <a:latin typeface="Arial" panose="020B0604020202020204" pitchFamily="34" charset="0"/>
                          <a:cs typeface="Arial" panose="020B0604020202020204" pitchFamily="34" charset="0"/>
                        </a:rPr>
                        <a:t>5.9 </a:t>
                      </a:r>
                      <a:r>
                        <a:rPr lang="kk-KZ" sz="1400">
                          <a:effectLst/>
                          <a:latin typeface="Arial" panose="020B0604020202020204" pitchFamily="34" charset="0"/>
                          <a:cs typeface="Arial" panose="020B0604020202020204" pitchFamily="34" charset="0"/>
                        </a:rPr>
                        <a:t>%</a:t>
                      </a:r>
                      <a:endParaRPr lang="ru-RU" sz="11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nSpc>
                          <a:spcPct val="115000"/>
                        </a:lnSpc>
                        <a:spcAft>
                          <a:spcPts val="0"/>
                        </a:spcAft>
                      </a:pPr>
                      <a:r>
                        <a:rPr lang="kk-KZ" sz="1400">
                          <a:effectLst/>
                          <a:latin typeface="Arial" panose="020B0604020202020204" pitchFamily="34" charset="0"/>
                          <a:cs typeface="Arial" panose="020B0604020202020204" pitchFamily="34" charset="0"/>
                        </a:rPr>
                        <a:t>3.15 %</a:t>
                      </a:r>
                      <a:endParaRPr lang="ru-RU" sz="11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nSpc>
                          <a:spcPct val="115000"/>
                        </a:lnSpc>
                        <a:spcAft>
                          <a:spcPts val="0"/>
                        </a:spcAft>
                      </a:pPr>
                      <a:r>
                        <a:rPr lang="en-US" sz="1400" dirty="0">
                          <a:effectLst/>
                          <a:latin typeface="Arial" panose="020B0604020202020204" pitchFamily="34" charset="0"/>
                          <a:cs typeface="Arial" panose="020B0604020202020204" pitchFamily="34" charset="0"/>
                        </a:rPr>
                        <a:t>50.14 </a:t>
                      </a:r>
                      <a:r>
                        <a:rPr lang="kk-KZ" sz="1400" dirty="0">
                          <a:effectLst/>
                          <a:latin typeface="Arial" panose="020B0604020202020204" pitchFamily="34" charset="0"/>
                          <a:cs typeface="Arial" panose="020B0604020202020204" pitchFamily="34" charset="0"/>
                        </a:rPr>
                        <a:t>%</a:t>
                      </a:r>
                      <a:endParaRPr lang="ru-RU" sz="11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 xmlns:a16="http://schemas.microsoft.com/office/drawing/2014/main" val="859619905"/>
                  </a:ext>
                </a:extLst>
              </a:tr>
            </a:tbl>
          </a:graphicData>
        </a:graphic>
      </p:graphicFrame>
    </p:spTree>
    <p:extLst>
      <p:ext uri="{BB962C8B-B14F-4D97-AF65-F5344CB8AC3E}">
        <p14:creationId xmlns:p14="http://schemas.microsoft.com/office/powerpoint/2010/main" val="158007293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graphicFrame>
            <p:nvGraphicFramePr>
              <p:cNvPr id="4" name="Объект 3">
                <a:extLst>
                  <a:ext uri="{FF2B5EF4-FFF2-40B4-BE49-F238E27FC236}">
                    <a16:creationId xmlns:a16="http://schemas.microsoft.com/office/drawing/2014/main" xmlns="" id="{C6BEB1C7-2213-437F-AC2E-2CA2B57DD09B}"/>
                  </a:ext>
                </a:extLst>
              </p:cNvPr>
              <p:cNvGraphicFramePr>
                <a:graphicFrameLocks noGrp="1"/>
              </p:cNvGraphicFramePr>
              <p:nvPr>
                <p:ph idx="1"/>
                <p:extLst>
                  <p:ext uri="{D42A27DB-BD31-4B8C-83A1-F6EECF244321}">
                    <p14:modId xmlns:p14="http://schemas.microsoft.com/office/powerpoint/2010/main" val="3577123348"/>
                  </p:ext>
                </p:extLst>
              </p:nvPr>
            </p:nvGraphicFramePr>
            <p:xfrm>
              <a:off x="1297857" y="3169981"/>
              <a:ext cx="9424219" cy="3275708"/>
            </p:xfrm>
            <a:graphic>
              <a:graphicData uri="http://schemas.openxmlformats.org/drawingml/2006/table">
                <a:tbl>
                  <a:tblPr firstRow="1" firstCol="1" bandRow="1">
                    <a:tableStyleId>{F5AB1C69-6EDB-4FF4-983F-18BD219EF322}</a:tableStyleId>
                  </a:tblPr>
                  <a:tblGrid>
                    <a:gridCol w="1656629">
                      <a:extLst>
                        <a:ext uri="{9D8B030D-6E8A-4147-A177-3AD203B41FA5}">
                          <a16:colId xmlns:a16="http://schemas.microsoft.com/office/drawing/2014/main" xmlns="" val="1230706422"/>
                        </a:ext>
                      </a:extLst>
                    </a:gridCol>
                    <a:gridCol w="4625583">
                      <a:extLst>
                        <a:ext uri="{9D8B030D-6E8A-4147-A177-3AD203B41FA5}">
                          <a16:colId xmlns:a16="http://schemas.microsoft.com/office/drawing/2014/main" xmlns="" val="3443038333"/>
                        </a:ext>
                      </a:extLst>
                    </a:gridCol>
                    <a:gridCol w="3142007">
                      <a:extLst>
                        <a:ext uri="{9D8B030D-6E8A-4147-A177-3AD203B41FA5}">
                          <a16:colId xmlns:a16="http://schemas.microsoft.com/office/drawing/2014/main" xmlns="" val="2043758969"/>
                        </a:ext>
                      </a:extLst>
                    </a:gridCol>
                  </a:tblGrid>
                  <a:tr h="391136">
                    <a:tc>
                      <a:txBody>
                        <a:bodyPr/>
                        <a:lstStyle/>
                        <a:p>
                          <a:pPr>
                            <a:lnSpc>
                              <a:spcPct val="107000"/>
                            </a:lnSpc>
                            <a:spcAft>
                              <a:spcPts val="0"/>
                            </a:spcAft>
                          </a:pPr>
                          <a:r>
                            <a:rPr lang="ru-RU" sz="2000">
                              <a:effectLst/>
                            </a:rPr>
                            <a:t>Жыл </a:t>
                          </a:r>
                          <a:endParaRPr lang="ru-RU"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kk-KZ" sz="2000">
                              <a:effectLst/>
                            </a:rPr>
                            <a:t>Т</a:t>
                          </a:r>
                          <a:r>
                            <a:rPr lang="kk-KZ" sz="2000" baseline="-25000">
                              <a:effectLst/>
                            </a:rPr>
                            <a:t>ок </a:t>
                          </a:r>
                          <a:r>
                            <a:rPr lang="kk-KZ" sz="2000" baseline="30000">
                              <a:effectLst/>
                            </a:rPr>
                            <a:t>дисконтталған</a:t>
                          </a:r>
                          <a:endParaRPr lang="ru-RU"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ru-RU" sz="2000">
                              <a:effectLst/>
                            </a:rPr>
                            <a:t>Жауабы</a:t>
                          </a:r>
                          <a:endParaRPr lang="ru-RU"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xmlns="" val="1253219614"/>
                      </a:ext>
                    </a:extLst>
                  </a:tr>
                  <a:tr h="721143">
                    <a:tc>
                      <a:txBody>
                        <a:bodyPr/>
                        <a:lstStyle/>
                        <a:p>
                          <a:pPr>
                            <a:lnSpc>
                              <a:spcPct val="107000"/>
                            </a:lnSpc>
                            <a:spcAft>
                              <a:spcPts val="0"/>
                            </a:spcAft>
                          </a:pPr>
                          <a:r>
                            <a:rPr lang="ru-RU" sz="2000">
                              <a:effectLst/>
                            </a:rPr>
                            <a:t>1</a:t>
                          </a:r>
                          <a:endParaRPr lang="ru-RU"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14:m>
                            <m:oMathPara xmlns:m="http://schemas.openxmlformats.org/officeDocument/2006/math">
                              <m:oMathParaPr>
                                <m:jc m:val="centerGroup"/>
                              </m:oMathParaPr>
                              <m:oMath xmlns:m="http://schemas.openxmlformats.org/officeDocument/2006/math">
                                <m:f>
                                  <m:fPr>
                                    <m:ctrlPr>
                                      <a:rPr lang="ru-RU" sz="2000" i="1">
                                        <a:effectLst/>
                                        <a:latin typeface="Cambria Math"/>
                                      </a:rPr>
                                    </m:ctrlPr>
                                  </m:fPr>
                                  <m:num>
                                    <m:r>
                                      <a:rPr lang="kk-KZ" sz="2000">
                                        <a:effectLst/>
                                        <a:latin typeface="Cambria Math"/>
                                      </a:rPr>
                                      <m:t>2 972 837.47</m:t>
                                    </m:r>
                                  </m:num>
                                  <m:den>
                                    <m:r>
                                      <a:rPr lang="kk-KZ" sz="2000">
                                        <a:effectLst/>
                                        <a:latin typeface="Cambria Math"/>
                                      </a:rPr>
                                      <m:t>(1+20%)^1</m:t>
                                    </m:r>
                                  </m:den>
                                </m:f>
                              </m:oMath>
                            </m:oMathPara>
                          </a14:m>
                          <a:endParaRPr lang="ru-RU"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ru-RU" sz="2000">
                              <a:effectLst/>
                            </a:rPr>
                            <a:t>2 477 364.558</a:t>
                          </a:r>
                          <a:endParaRPr lang="ru-RU"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xmlns="" val="533388829"/>
                      </a:ext>
                    </a:extLst>
                  </a:tr>
                  <a:tr h="721143">
                    <a:tc>
                      <a:txBody>
                        <a:bodyPr/>
                        <a:lstStyle/>
                        <a:p>
                          <a:pPr>
                            <a:lnSpc>
                              <a:spcPct val="107000"/>
                            </a:lnSpc>
                            <a:spcAft>
                              <a:spcPts val="0"/>
                            </a:spcAft>
                          </a:pPr>
                          <a:r>
                            <a:rPr lang="ru-RU" sz="2000">
                              <a:effectLst/>
                            </a:rPr>
                            <a:t>2</a:t>
                          </a:r>
                          <a:endParaRPr lang="ru-RU"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14:m>
                            <m:oMathPara xmlns:m="http://schemas.openxmlformats.org/officeDocument/2006/math">
                              <m:oMathParaPr>
                                <m:jc m:val="centerGroup"/>
                              </m:oMathParaPr>
                              <m:oMath xmlns:m="http://schemas.openxmlformats.org/officeDocument/2006/math">
                                <m:f>
                                  <m:fPr>
                                    <m:ctrlPr>
                                      <a:rPr lang="ru-RU" sz="2000" i="1">
                                        <a:effectLst/>
                                        <a:latin typeface="Cambria Math"/>
                                      </a:rPr>
                                    </m:ctrlPr>
                                  </m:fPr>
                                  <m:num>
                                    <m:r>
                                      <a:rPr lang="kk-KZ" sz="2000">
                                        <a:effectLst/>
                                        <a:latin typeface="Cambria Math"/>
                                      </a:rPr>
                                      <m:t>2 717 837.47</m:t>
                                    </m:r>
                                  </m:num>
                                  <m:den>
                                    <m:r>
                                      <a:rPr lang="kk-KZ" sz="2000">
                                        <a:effectLst/>
                                        <a:latin typeface="Cambria Math"/>
                                      </a:rPr>
                                      <m:t>(1+20%)^2</m:t>
                                    </m:r>
                                  </m:den>
                                </m:f>
                              </m:oMath>
                            </m:oMathPara>
                          </a14:m>
                          <a:endParaRPr lang="ru-RU"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ru-RU" sz="2000">
                              <a:effectLst/>
                            </a:rPr>
                            <a:t>1 887 387.1319</a:t>
                          </a:r>
                          <a:endParaRPr lang="ru-RU"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xmlns="" val="2966184318"/>
                      </a:ext>
                    </a:extLst>
                  </a:tr>
                  <a:tr h="721143">
                    <a:tc>
                      <a:txBody>
                        <a:bodyPr/>
                        <a:lstStyle/>
                        <a:p>
                          <a:pPr>
                            <a:lnSpc>
                              <a:spcPct val="107000"/>
                            </a:lnSpc>
                            <a:spcAft>
                              <a:spcPts val="0"/>
                            </a:spcAft>
                          </a:pPr>
                          <a:r>
                            <a:rPr lang="ru-RU" sz="2000">
                              <a:effectLst/>
                            </a:rPr>
                            <a:t>3 </a:t>
                          </a:r>
                          <a:endParaRPr lang="ru-RU"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14:m>
                            <m:oMathPara xmlns:m="http://schemas.openxmlformats.org/officeDocument/2006/math">
                              <m:oMathParaPr>
                                <m:jc m:val="centerGroup"/>
                              </m:oMathParaPr>
                              <m:oMath xmlns:m="http://schemas.openxmlformats.org/officeDocument/2006/math">
                                <m:f>
                                  <m:fPr>
                                    <m:ctrlPr>
                                      <a:rPr lang="ru-RU" sz="2000" i="1">
                                        <a:effectLst/>
                                        <a:latin typeface="Cambria Math"/>
                                      </a:rPr>
                                    </m:ctrlPr>
                                  </m:fPr>
                                  <m:num>
                                    <m:r>
                                      <a:rPr lang="ru-RU" sz="2000">
                                        <a:effectLst/>
                                        <a:latin typeface="Cambria Math"/>
                                      </a:rPr>
                                      <m:t>7 001 837.47 </m:t>
                                    </m:r>
                                  </m:num>
                                  <m:den>
                                    <m:r>
                                      <a:rPr lang="kk-KZ" sz="2000">
                                        <a:effectLst/>
                                        <a:latin typeface="Cambria Math"/>
                                      </a:rPr>
                                      <m:t>(1+20%)^3</m:t>
                                    </m:r>
                                  </m:den>
                                </m:f>
                              </m:oMath>
                            </m:oMathPara>
                          </a14:m>
                          <a:endParaRPr lang="ru-RU"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ru-RU" sz="2000">
                              <a:effectLst/>
                            </a:rPr>
                            <a:t>4 051 989.2766</a:t>
                          </a:r>
                          <a:endParaRPr lang="ru-RU"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xmlns="" val="1327338094"/>
                      </a:ext>
                    </a:extLst>
                  </a:tr>
                  <a:tr h="721143">
                    <a:tc>
                      <a:txBody>
                        <a:bodyPr/>
                        <a:lstStyle/>
                        <a:p>
                          <a:pPr>
                            <a:lnSpc>
                              <a:spcPct val="107000"/>
                            </a:lnSpc>
                            <a:spcAft>
                              <a:spcPts val="0"/>
                            </a:spcAft>
                          </a:pPr>
                          <a:endParaRPr lang="ru-RU"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endParaRPr lang="ru-RU"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endParaRPr lang="ru-RU"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xmlns="" val="3788416978"/>
                      </a:ext>
                    </a:extLst>
                  </a:tr>
                </a:tbl>
              </a:graphicData>
            </a:graphic>
          </p:graphicFrame>
        </mc:Choice>
        <mc:Fallback xmlns="">
          <p:graphicFrame>
            <p:nvGraphicFramePr>
              <p:cNvPr id="4" name="Объект 3">
                <a:extLst>
                  <a:ext uri="{FF2B5EF4-FFF2-40B4-BE49-F238E27FC236}">
                    <a16:creationId xmlns:a16="http://schemas.microsoft.com/office/drawing/2014/main" xmlns="" id="{C6BEB1C7-2213-437F-AC2E-2CA2B57DD09B}"/>
                  </a:ext>
                </a:extLst>
              </p:cNvPr>
              <p:cNvGraphicFramePr>
                <a:graphicFrameLocks noGrp="1"/>
              </p:cNvGraphicFramePr>
              <p:nvPr>
                <p:ph idx="1"/>
                <p:extLst>
                  <p:ext uri="{D42A27DB-BD31-4B8C-83A1-F6EECF244321}">
                    <p14:modId xmlns:p14="http://schemas.microsoft.com/office/powerpoint/2010/main" xmlns="" val="3577123348"/>
                  </p:ext>
                </p:extLst>
              </p:nvPr>
            </p:nvGraphicFramePr>
            <p:xfrm>
              <a:off x="1297857" y="3169981"/>
              <a:ext cx="9424219" cy="3275708"/>
            </p:xfrm>
            <a:graphic>
              <a:graphicData uri="http://schemas.openxmlformats.org/drawingml/2006/table">
                <a:tbl>
                  <a:tblPr firstRow="1" firstCol="1" bandRow="1">
                    <a:tableStyleId>{F5AB1C69-6EDB-4FF4-983F-18BD219EF322}</a:tableStyleId>
                  </a:tblPr>
                  <a:tblGrid>
                    <a:gridCol w="1656629">
                      <a:extLst>
                        <a:ext uri="{9D8B030D-6E8A-4147-A177-3AD203B41FA5}">
                          <a16:colId xmlns:a16="http://schemas.microsoft.com/office/drawing/2014/main" xmlns="" val="1230706422"/>
                        </a:ext>
                      </a:extLst>
                    </a:gridCol>
                    <a:gridCol w="4625583">
                      <a:extLst>
                        <a:ext uri="{9D8B030D-6E8A-4147-A177-3AD203B41FA5}">
                          <a16:colId xmlns:a16="http://schemas.microsoft.com/office/drawing/2014/main" xmlns="" val="3443038333"/>
                        </a:ext>
                      </a:extLst>
                    </a:gridCol>
                    <a:gridCol w="3142007">
                      <a:extLst>
                        <a:ext uri="{9D8B030D-6E8A-4147-A177-3AD203B41FA5}">
                          <a16:colId xmlns:a16="http://schemas.microsoft.com/office/drawing/2014/main" xmlns="" val="2043758969"/>
                        </a:ext>
                      </a:extLst>
                    </a:gridCol>
                  </a:tblGrid>
                  <a:tr h="391136">
                    <a:tc>
                      <a:txBody>
                        <a:bodyPr/>
                        <a:lstStyle/>
                        <a:p>
                          <a:pPr>
                            <a:lnSpc>
                              <a:spcPct val="107000"/>
                            </a:lnSpc>
                            <a:spcAft>
                              <a:spcPts val="0"/>
                            </a:spcAft>
                          </a:pPr>
                          <a:r>
                            <a:rPr lang="ru-RU" sz="2000">
                              <a:effectLst/>
                            </a:rPr>
                            <a:t>Жыл </a:t>
                          </a:r>
                          <a:endParaRPr lang="ru-RU"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kk-KZ" sz="2000">
                              <a:effectLst/>
                            </a:rPr>
                            <a:t>Т</a:t>
                          </a:r>
                          <a:r>
                            <a:rPr lang="kk-KZ" sz="2000" baseline="-25000">
                              <a:effectLst/>
                            </a:rPr>
                            <a:t>ок </a:t>
                          </a:r>
                          <a:r>
                            <a:rPr lang="kk-KZ" sz="2000" baseline="30000">
                              <a:effectLst/>
                            </a:rPr>
                            <a:t>дисконтталған</a:t>
                          </a:r>
                          <a:endParaRPr lang="ru-RU"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ru-RU" sz="2000">
                              <a:effectLst/>
                            </a:rPr>
                            <a:t>Жауабы</a:t>
                          </a:r>
                          <a:endParaRPr lang="ru-RU"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xmlns="" val="1253219614"/>
                      </a:ext>
                    </a:extLst>
                  </a:tr>
                  <a:tr h="721143">
                    <a:tc>
                      <a:txBody>
                        <a:bodyPr/>
                        <a:lstStyle/>
                        <a:p>
                          <a:pPr>
                            <a:lnSpc>
                              <a:spcPct val="107000"/>
                            </a:lnSpc>
                            <a:spcAft>
                              <a:spcPts val="0"/>
                            </a:spcAft>
                          </a:pPr>
                          <a:r>
                            <a:rPr lang="ru-RU" sz="2000">
                              <a:effectLst/>
                            </a:rPr>
                            <a:t>1</a:t>
                          </a:r>
                          <a:endParaRPr lang="ru-RU"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endParaRPr lang="ru-RU"/>
                        </a:p>
                      </a:txBody>
                      <a:tcPr marL="68580" marR="68580" marT="0" marB="0">
                        <a:blipFill>
                          <a:blip r:embed="rId2"/>
                          <a:stretch>
                            <a:fillRect l="-35968" t="-63866" r="-68643" b="-300000"/>
                          </a:stretch>
                        </a:blipFill>
                      </a:tcPr>
                    </a:tc>
                    <a:tc>
                      <a:txBody>
                        <a:bodyPr/>
                        <a:lstStyle/>
                        <a:p>
                          <a:pPr>
                            <a:lnSpc>
                              <a:spcPct val="107000"/>
                            </a:lnSpc>
                            <a:spcAft>
                              <a:spcPts val="0"/>
                            </a:spcAft>
                          </a:pPr>
                          <a:r>
                            <a:rPr lang="ru-RU" sz="2000">
                              <a:effectLst/>
                            </a:rPr>
                            <a:t>2 477 364.558</a:t>
                          </a:r>
                          <a:endParaRPr lang="ru-RU"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xmlns="" val="533388829"/>
                      </a:ext>
                    </a:extLst>
                  </a:tr>
                  <a:tr h="721143">
                    <a:tc>
                      <a:txBody>
                        <a:bodyPr/>
                        <a:lstStyle/>
                        <a:p>
                          <a:pPr>
                            <a:lnSpc>
                              <a:spcPct val="107000"/>
                            </a:lnSpc>
                            <a:spcAft>
                              <a:spcPts val="0"/>
                            </a:spcAft>
                          </a:pPr>
                          <a:r>
                            <a:rPr lang="ru-RU" sz="2000">
                              <a:effectLst/>
                            </a:rPr>
                            <a:t>2</a:t>
                          </a:r>
                          <a:endParaRPr lang="ru-RU"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endParaRPr lang="ru-RU"/>
                        </a:p>
                      </a:txBody>
                      <a:tcPr marL="68580" marR="68580" marT="0" marB="0">
                        <a:blipFill>
                          <a:blip r:embed="rId2"/>
                          <a:stretch>
                            <a:fillRect l="-35968" t="-165254" r="-68643" b="-202542"/>
                          </a:stretch>
                        </a:blipFill>
                      </a:tcPr>
                    </a:tc>
                    <a:tc>
                      <a:txBody>
                        <a:bodyPr/>
                        <a:lstStyle/>
                        <a:p>
                          <a:pPr>
                            <a:lnSpc>
                              <a:spcPct val="107000"/>
                            </a:lnSpc>
                            <a:spcAft>
                              <a:spcPts val="0"/>
                            </a:spcAft>
                          </a:pPr>
                          <a:r>
                            <a:rPr lang="ru-RU" sz="2000">
                              <a:effectLst/>
                            </a:rPr>
                            <a:t>1 887 387.1319</a:t>
                          </a:r>
                          <a:endParaRPr lang="ru-RU"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xmlns="" val="2966184318"/>
                      </a:ext>
                    </a:extLst>
                  </a:tr>
                  <a:tr h="721143">
                    <a:tc>
                      <a:txBody>
                        <a:bodyPr/>
                        <a:lstStyle/>
                        <a:p>
                          <a:pPr>
                            <a:lnSpc>
                              <a:spcPct val="107000"/>
                            </a:lnSpc>
                            <a:spcAft>
                              <a:spcPts val="0"/>
                            </a:spcAft>
                          </a:pPr>
                          <a:r>
                            <a:rPr lang="ru-RU" sz="2000">
                              <a:effectLst/>
                            </a:rPr>
                            <a:t>3 </a:t>
                          </a:r>
                          <a:endParaRPr lang="ru-RU"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endParaRPr lang="ru-RU"/>
                        </a:p>
                      </a:txBody>
                      <a:tcPr marL="68580" marR="68580" marT="0" marB="0">
                        <a:blipFill>
                          <a:blip r:embed="rId2"/>
                          <a:stretch>
                            <a:fillRect l="-35968" t="-263025" r="-68643" b="-100840"/>
                          </a:stretch>
                        </a:blipFill>
                      </a:tcPr>
                    </a:tc>
                    <a:tc>
                      <a:txBody>
                        <a:bodyPr/>
                        <a:lstStyle/>
                        <a:p>
                          <a:pPr>
                            <a:lnSpc>
                              <a:spcPct val="107000"/>
                            </a:lnSpc>
                            <a:spcAft>
                              <a:spcPts val="0"/>
                            </a:spcAft>
                          </a:pPr>
                          <a:r>
                            <a:rPr lang="ru-RU" sz="2000">
                              <a:effectLst/>
                            </a:rPr>
                            <a:t>4 051 989.2766</a:t>
                          </a:r>
                          <a:endParaRPr lang="ru-RU"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xmlns="" val="1327338094"/>
                      </a:ext>
                    </a:extLst>
                  </a:tr>
                  <a:tr h="721143">
                    <a:tc>
                      <a:txBody>
                        <a:bodyPr/>
                        <a:lstStyle/>
                        <a:p>
                          <a:pPr>
                            <a:lnSpc>
                              <a:spcPct val="107000"/>
                            </a:lnSpc>
                            <a:spcAft>
                              <a:spcPts val="0"/>
                            </a:spcAft>
                          </a:pPr>
                          <a:endParaRPr lang="ru-RU"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endParaRPr lang="ru-RU"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endParaRPr lang="ru-RU"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xmlns="" val="3788416978"/>
                      </a:ext>
                    </a:extLst>
                  </a:tr>
                </a:tbl>
              </a:graphicData>
            </a:graphic>
          </p:graphicFrame>
        </mc:Fallback>
      </mc:AlternateContent>
      <p:sp>
        <p:nvSpPr>
          <p:cNvPr id="5" name="Rectangle 1">
            <a:extLst>
              <a:ext uri="{FF2B5EF4-FFF2-40B4-BE49-F238E27FC236}">
                <a16:creationId xmlns="" xmlns:a16="http://schemas.microsoft.com/office/drawing/2014/main" id="{9777B033-8168-41C9-965C-E716B185E57C}"/>
              </a:ext>
            </a:extLst>
          </p:cNvPr>
          <p:cNvSpPr>
            <a:spLocks noChangeArrowheads="1"/>
          </p:cNvSpPr>
          <p:nvPr/>
        </p:nvSpPr>
        <p:spPr bwMode="auto">
          <a:xfrm>
            <a:off x="1030194" y="412311"/>
            <a:ext cx="10001599" cy="28315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kk-KZ" altLang="ru-RU" sz="2000" b="1"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1. Т</a:t>
            </a:r>
            <a:r>
              <a:rPr kumimoji="0" lang="kk-KZ" altLang="ru-RU" sz="2000" b="1" i="0" u="none" strike="noStrike" cap="none" normalizeH="0" baseline="-3000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ок </a:t>
            </a:r>
            <a:r>
              <a:rPr kumimoji="0" lang="kk-KZ" altLang="ru-RU" sz="2000" b="1"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н/е өтелу мерзімі</a:t>
            </a:r>
            <a:r>
              <a:rPr kumimoji="0" lang="kk-KZ" altLang="ru-RU" sz="20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бастапқы шығындардан таза пайда сомасын алып тастаймыз:</a:t>
            </a:r>
            <a:endParaRPr kumimoji="0" lang="ru-RU" altLang="ru-RU" sz="16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kk-KZ" altLang="ru-RU" sz="20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3 жыл көлеміндегі таза пайда сомасы  542 170.8 + 287 170.8 + 4 571 170.8 = 5</a:t>
            </a:r>
            <a:r>
              <a:rPr kumimoji="0" lang="kk-KZ" altLang="ru-RU" sz="20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kk-KZ" altLang="ru-RU" sz="20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400</a:t>
            </a:r>
            <a:r>
              <a:rPr kumimoji="0" lang="kk-KZ" altLang="ru-RU" sz="20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kk-KZ" altLang="ru-RU" sz="20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512.4 тең. Есептеулерде 4 жыл жоқ болғандықтан оны 3-ші жылға тең деп аламыз. </a:t>
            </a:r>
            <a:endParaRPr kumimoji="0" lang="ru-RU" altLang="ru-RU" sz="16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kk-KZ" altLang="ru-RU" sz="20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Сонда 5</a:t>
            </a:r>
            <a:r>
              <a:rPr kumimoji="0" lang="kk-KZ" altLang="ru-RU" sz="20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kk-KZ" altLang="ru-RU" sz="20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400</a:t>
            </a:r>
            <a:r>
              <a:rPr kumimoji="0" lang="kk-KZ" altLang="ru-RU" sz="20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kk-KZ" altLang="ru-RU" sz="20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512.4 + 4 571 170.8 = 9</a:t>
            </a:r>
            <a:r>
              <a:rPr kumimoji="0" lang="kk-KZ" altLang="ru-RU" sz="20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kk-KZ" altLang="ru-RU" sz="20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971</a:t>
            </a:r>
            <a:r>
              <a:rPr kumimoji="0" lang="kk-KZ" altLang="ru-RU" sz="20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kk-KZ" altLang="ru-RU" sz="20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683.2</a:t>
            </a:r>
            <a:endParaRPr kumimoji="0" lang="ru-RU" altLang="ru-RU" sz="16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20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9</a:t>
            </a:r>
            <a:r>
              <a:rPr kumimoji="0" lang="ru-RU" altLang="ru-RU" sz="20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ru-RU" altLang="ru-RU" sz="20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971</a:t>
            </a:r>
            <a:r>
              <a:rPr kumimoji="0" lang="ru-RU" altLang="ru-RU" sz="20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ru-RU" altLang="ru-RU" sz="20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683.2  - 9</a:t>
            </a:r>
            <a:r>
              <a:rPr kumimoji="0" lang="ru-RU" altLang="ru-RU" sz="20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ru-RU" altLang="ru-RU" sz="20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115</a:t>
            </a:r>
            <a:r>
              <a:rPr kumimoji="0" lang="ru-RU" altLang="ru-RU" sz="20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ru-RU" altLang="ru-RU" sz="20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000 = 856</a:t>
            </a:r>
            <a:r>
              <a:rPr kumimoji="0" lang="ru-RU" altLang="ru-RU" sz="20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ru-RU" altLang="ru-RU" sz="20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683.2 </a:t>
            </a:r>
            <a:endParaRPr kumimoji="0" lang="ru-RU" altLang="ru-RU" sz="16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20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856</a:t>
            </a:r>
            <a:r>
              <a:rPr kumimoji="0" lang="ru-RU" altLang="ru-RU" sz="20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ru-RU" altLang="ru-RU" sz="20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683.2 </a:t>
            </a:r>
            <a:r>
              <a:rPr kumimoji="0" lang="ru-RU" altLang="ru-RU" sz="2000" b="0" i="1" u="none" strike="noStrike" cap="none" normalizeH="0" baseline="0" dirty="0">
                <a:ln>
                  <a:noFill/>
                </a:ln>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a:t>÷</a:t>
            </a:r>
            <a:r>
              <a:rPr kumimoji="0" lang="ru-RU" altLang="ru-RU" sz="2000" b="0" i="0" u="none" strike="noStrike" cap="none" normalizeH="0" baseline="0" dirty="0">
                <a:ln>
                  <a:noFill/>
                </a:ln>
                <a:solidFill>
                  <a:schemeClr val="tx1"/>
                </a:solidFill>
                <a:effectLst/>
                <a:latin typeface="Calibri" panose="020F0502020204030204" pitchFamily="34" charset="0"/>
                <a:ea typeface="Yu Mincho" panose="02020400000000000000" pitchFamily="18" charset="-128"/>
                <a:cs typeface="Times New Roman" panose="02020603050405020304" pitchFamily="18" charset="0"/>
              </a:rPr>
              <a:t> </a:t>
            </a:r>
            <a:r>
              <a:rPr kumimoji="0" lang="kk-KZ" altLang="ru-RU" sz="20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4 571 170.8 = 0.1874 жыл </a:t>
            </a:r>
            <a:endParaRPr kumimoji="0" lang="ru-RU" altLang="ru-RU" sz="16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kk-KZ" altLang="ru-RU" sz="2000" b="1"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Т</a:t>
            </a:r>
            <a:r>
              <a:rPr kumimoji="0" lang="kk-KZ" altLang="ru-RU" sz="2000" b="1" i="0" u="none" strike="noStrike" cap="none" normalizeH="0" baseline="-3000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ок</a:t>
            </a:r>
            <a:r>
              <a:rPr kumimoji="0" lang="kk-KZ" altLang="ru-RU" sz="20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 </a:t>
            </a:r>
            <a:r>
              <a:rPr kumimoji="0" lang="kk-KZ" altLang="ru-RU" sz="2000" b="1"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3 жыл.</a:t>
            </a:r>
            <a:endParaRPr kumimoji="0" lang="ru-RU" altLang="ru-RU" sz="16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kk-KZ" altLang="ru-RU" sz="2000" b="1"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2.  Т</a:t>
            </a:r>
            <a:r>
              <a:rPr kumimoji="0" lang="kk-KZ" altLang="ru-RU" sz="2000" b="1" i="0" u="none" strike="noStrike" cap="none" normalizeH="0" baseline="-3000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ок </a:t>
            </a:r>
            <a:r>
              <a:rPr kumimoji="0" lang="kk-KZ" altLang="ru-RU" sz="2000" b="1" i="0" u="none" strike="noStrike" cap="none" normalizeH="0" baseline="3000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дисконтталған</a:t>
            </a:r>
            <a:r>
              <a:rPr kumimoji="0" lang="kk-KZ" altLang="ru-RU" sz="2000" b="1"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kumimoji="0" lang="kk-KZ" altLang="ru-RU" sz="2000" b="1" i="1" u="none" strike="noStrike" cap="none" normalizeH="0" baseline="0" dirty="0">
                <a:ln>
                  <a:noFill/>
                </a:ln>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a:t>=</a:t>
            </a:r>
            <a:r>
              <a:rPr kumimoji="0" lang="kk-KZ" altLang="ru-RU" sz="2000" b="1" i="0" u="none" strike="noStrike" cap="none" normalizeH="0" baseline="0" dirty="0">
                <a:ln>
                  <a:noFill/>
                </a:ln>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a:t>Таза ақша ағымдары</a:t>
            </a:r>
            <a:r>
              <a:rPr kumimoji="0" lang="kk-KZ" altLang="ru-RU" sz="2000" b="1" i="1" u="none" strike="noStrike" cap="none" normalizeH="0" baseline="0" dirty="0">
                <a:ln>
                  <a:noFill/>
                </a:ln>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a:t>(1+r)^n</a:t>
            </a:r>
            <a:r>
              <a:rPr kumimoji="0" lang="kk-KZ" altLang="ru-RU" sz="2000" b="1" i="0" u="none" strike="noStrike" cap="none" normalizeH="0" baseline="0" dirty="0">
                <a:ln>
                  <a:noFill/>
                </a:ln>
                <a:solidFill>
                  <a:schemeClr val="tx1"/>
                </a:solidFill>
                <a:effectLst/>
                <a:latin typeface="Calibri" panose="020F0502020204030204" pitchFamily="34" charset="0"/>
                <a:ea typeface="Yu Mincho" panose="02020400000000000000" pitchFamily="18" charset="-128"/>
                <a:cs typeface="Times New Roman" panose="02020603050405020304" pitchFamily="18" charset="0"/>
              </a:rPr>
              <a:t> = </a:t>
            </a:r>
            <a:r>
              <a:rPr kumimoji="0" lang="ru-RU" altLang="ru-RU" sz="2000" b="1" i="0" u="none" strike="noStrike" cap="none" normalizeH="0" baseline="0" dirty="0">
                <a:ln>
                  <a:noFill/>
                </a:ln>
                <a:solidFill>
                  <a:schemeClr val="tx1"/>
                </a:solidFill>
                <a:effectLst/>
                <a:latin typeface="Calibri" panose="020F0502020204030204" pitchFamily="34" charset="0"/>
                <a:ea typeface="Yu Mincho" panose="02020400000000000000" pitchFamily="18" charset="-128"/>
                <a:cs typeface="Times New Roman" panose="02020603050405020304" pitchFamily="18" charset="0"/>
              </a:rPr>
              <a:t>.88</a:t>
            </a:r>
            <a:r>
              <a:rPr kumimoji="0" lang="kk-KZ" altLang="ru-RU" sz="2000" b="1" i="0" u="none" strike="noStrike" cap="none" normalizeH="0" baseline="0" dirty="0">
                <a:ln>
                  <a:noFill/>
                </a:ln>
                <a:solidFill>
                  <a:schemeClr val="tx1"/>
                </a:solidFill>
                <a:effectLst/>
                <a:latin typeface="Calibri" panose="020F0502020204030204" pitchFamily="34" charset="0"/>
                <a:ea typeface="Yu Mincho" panose="02020400000000000000" pitchFamily="18" charset="-128"/>
                <a:cs typeface="Times New Roman" panose="02020603050405020304" pitchFamily="18" charset="0"/>
              </a:rPr>
              <a:t> жыл</a:t>
            </a:r>
            <a:endParaRPr kumimoji="0" lang="ru-RU" altLang="ru-RU" sz="16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altLang="ru-RU"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373541443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Объект 3">
            <a:extLst>
              <a:ext uri="{FF2B5EF4-FFF2-40B4-BE49-F238E27FC236}">
                <a16:creationId xmlns="" xmlns:a16="http://schemas.microsoft.com/office/drawing/2014/main" id="{F29B78B8-1965-481C-B44B-BB118284538E}"/>
              </a:ext>
            </a:extLst>
          </p:cNvPr>
          <p:cNvGraphicFramePr>
            <a:graphicFrameLocks noGrp="1"/>
          </p:cNvGraphicFramePr>
          <p:nvPr>
            <p:ph idx="1"/>
            <p:extLst>
              <p:ext uri="{D42A27DB-BD31-4B8C-83A1-F6EECF244321}">
                <p14:modId xmlns:p14="http://schemas.microsoft.com/office/powerpoint/2010/main" val="3513903687"/>
              </p:ext>
            </p:extLst>
          </p:nvPr>
        </p:nvGraphicFramePr>
        <p:xfrm>
          <a:off x="970671" y="239152"/>
          <a:ext cx="10100602" cy="6260126"/>
        </p:xfrm>
        <a:graphic>
          <a:graphicData uri="http://schemas.openxmlformats.org/drawingml/2006/table">
            <a:tbl>
              <a:tblPr>
                <a:tableStyleId>{5C22544A-7EE6-4342-B048-85BDC9FD1C3A}</a:tableStyleId>
              </a:tblPr>
              <a:tblGrid>
                <a:gridCol w="3277487">
                  <a:extLst>
                    <a:ext uri="{9D8B030D-6E8A-4147-A177-3AD203B41FA5}">
                      <a16:colId xmlns="" xmlns:a16="http://schemas.microsoft.com/office/drawing/2014/main" val="361886332"/>
                    </a:ext>
                  </a:extLst>
                </a:gridCol>
                <a:gridCol w="238073">
                  <a:extLst>
                    <a:ext uri="{9D8B030D-6E8A-4147-A177-3AD203B41FA5}">
                      <a16:colId xmlns="" xmlns:a16="http://schemas.microsoft.com/office/drawing/2014/main" val="2376125870"/>
                    </a:ext>
                  </a:extLst>
                </a:gridCol>
                <a:gridCol w="3292521">
                  <a:extLst>
                    <a:ext uri="{9D8B030D-6E8A-4147-A177-3AD203B41FA5}">
                      <a16:colId xmlns="" xmlns:a16="http://schemas.microsoft.com/office/drawing/2014/main" val="137371554"/>
                    </a:ext>
                  </a:extLst>
                </a:gridCol>
                <a:gridCol w="3292521">
                  <a:extLst>
                    <a:ext uri="{9D8B030D-6E8A-4147-A177-3AD203B41FA5}">
                      <a16:colId xmlns="" xmlns:a16="http://schemas.microsoft.com/office/drawing/2014/main" val="3275645589"/>
                    </a:ext>
                  </a:extLst>
                </a:gridCol>
              </a:tblGrid>
              <a:tr h="506138">
                <a:tc>
                  <a:txBody>
                    <a:bodyPr/>
                    <a:lstStyle/>
                    <a:p>
                      <a:pPr algn="ctr">
                        <a:lnSpc>
                          <a:spcPct val="107000"/>
                        </a:lnSpc>
                        <a:spcAft>
                          <a:spcPts val="0"/>
                        </a:spcAft>
                      </a:pPr>
                      <a:r>
                        <a:rPr lang="ru-RU" sz="1800">
                          <a:effectLst/>
                          <a:latin typeface="Arial" panose="020B0604020202020204" pitchFamily="34" charset="0"/>
                          <a:cs typeface="Arial" panose="020B0604020202020204" pitchFamily="34" charset="0"/>
                        </a:rPr>
                        <a:t> </a:t>
                      </a:r>
                      <a:endParaRPr lang="ru-RU" sz="1800">
                        <a:effectLst/>
                        <a:latin typeface="Arial" panose="020B0604020202020204" pitchFamily="34" charset="0"/>
                        <a:ea typeface="Yu Mincho" panose="02020400000000000000" pitchFamily="18" charset="-128"/>
                        <a:cs typeface="Arial" panose="020B0604020202020204" pitchFamily="34" charset="0"/>
                      </a:endParaRPr>
                    </a:p>
                  </a:txBody>
                  <a:tcPr marL="68580" marR="68580" marT="0" marB="0"/>
                </a:tc>
                <a:tc gridSpan="2">
                  <a:txBody>
                    <a:bodyPr/>
                    <a:lstStyle/>
                    <a:p>
                      <a:pPr algn="ctr">
                        <a:lnSpc>
                          <a:spcPct val="107000"/>
                        </a:lnSpc>
                        <a:spcAft>
                          <a:spcPts val="0"/>
                        </a:spcAft>
                      </a:pPr>
                      <a:r>
                        <a:rPr lang="kk-KZ" sz="1800">
                          <a:effectLst/>
                          <a:latin typeface="Arial" panose="020B0604020202020204" pitchFamily="34" charset="0"/>
                          <a:cs typeface="Arial" panose="020B0604020202020204" pitchFamily="34" charset="0"/>
                        </a:rPr>
                        <a:t>1 жыл</a:t>
                      </a:r>
                      <a:endParaRPr lang="ru-RU" sz="1800">
                        <a:effectLst/>
                        <a:latin typeface="Arial" panose="020B0604020202020204" pitchFamily="34" charset="0"/>
                        <a:ea typeface="Yu Mincho" panose="02020400000000000000" pitchFamily="18" charset="-128"/>
                        <a:cs typeface="Arial" panose="020B0604020202020204" pitchFamily="34" charset="0"/>
                      </a:endParaRPr>
                    </a:p>
                  </a:txBody>
                  <a:tcPr marL="68580" marR="68580" marT="0" marB="0"/>
                </a:tc>
                <a:tc hMerge="1">
                  <a:txBody>
                    <a:bodyPr/>
                    <a:lstStyle/>
                    <a:p>
                      <a:endParaRPr lang="ru-RU"/>
                    </a:p>
                  </a:txBody>
                  <a:tcPr/>
                </a:tc>
                <a:tc>
                  <a:txBody>
                    <a:bodyPr/>
                    <a:lstStyle/>
                    <a:p>
                      <a:pPr algn="ctr">
                        <a:lnSpc>
                          <a:spcPct val="107000"/>
                        </a:lnSpc>
                        <a:spcAft>
                          <a:spcPts val="0"/>
                        </a:spcAft>
                      </a:pPr>
                      <a:r>
                        <a:rPr lang="kk-KZ" sz="1800">
                          <a:effectLst/>
                          <a:latin typeface="Arial" panose="020B0604020202020204" pitchFamily="34" charset="0"/>
                          <a:cs typeface="Arial" panose="020B0604020202020204" pitchFamily="34" charset="0"/>
                        </a:rPr>
                        <a:t>2 жыл</a:t>
                      </a:r>
                      <a:endParaRPr lang="ru-RU" sz="1800">
                        <a:effectLst/>
                        <a:latin typeface="Arial" panose="020B0604020202020204" pitchFamily="34" charset="0"/>
                        <a:ea typeface="Yu Mincho" panose="02020400000000000000" pitchFamily="18" charset="-128"/>
                        <a:cs typeface="Arial" panose="020B0604020202020204" pitchFamily="34" charset="0"/>
                      </a:endParaRPr>
                    </a:p>
                  </a:txBody>
                  <a:tcPr marL="68580" marR="68580" marT="0" marB="0"/>
                </a:tc>
                <a:extLst>
                  <a:ext uri="{0D108BD9-81ED-4DB2-BD59-A6C34878D82A}">
                    <a16:rowId xmlns="" xmlns:a16="http://schemas.microsoft.com/office/drawing/2014/main" val="2227395181"/>
                  </a:ext>
                </a:extLst>
              </a:tr>
              <a:tr h="479499">
                <a:tc gridSpan="2">
                  <a:txBody>
                    <a:bodyPr/>
                    <a:lstStyle/>
                    <a:p>
                      <a:pPr algn="ctr">
                        <a:lnSpc>
                          <a:spcPct val="107000"/>
                        </a:lnSpc>
                        <a:spcAft>
                          <a:spcPts val="0"/>
                        </a:spcAft>
                      </a:pPr>
                      <a:r>
                        <a:rPr lang="ru-RU" sz="1800">
                          <a:effectLst/>
                          <a:latin typeface="Arial" panose="020B0604020202020204" pitchFamily="34" charset="0"/>
                          <a:cs typeface="Arial" panose="020B0604020202020204" pitchFamily="34" charset="0"/>
                        </a:rPr>
                        <a:t>тұрақты шығындар</a:t>
                      </a:r>
                      <a:endParaRPr lang="ru-RU" sz="1800">
                        <a:effectLst/>
                        <a:latin typeface="Arial" panose="020B0604020202020204" pitchFamily="34" charset="0"/>
                        <a:ea typeface="Yu Mincho" panose="02020400000000000000" pitchFamily="18" charset="-128"/>
                        <a:cs typeface="Arial" panose="020B0604020202020204" pitchFamily="34" charset="0"/>
                      </a:endParaRPr>
                    </a:p>
                  </a:txBody>
                  <a:tcPr marL="68580" marR="68580" marT="0" marB="0"/>
                </a:tc>
                <a:tc hMerge="1">
                  <a:txBody>
                    <a:bodyPr/>
                    <a:lstStyle/>
                    <a:p>
                      <a:endParaRPr lang="ru-RU"/>
                    </a:p>
                  </a:txBody>
                  <a:tcPr/>
                </a:tc>
                <a:tc>
                  <a:txBody>
                    <a:bodyPr/>
                    <a:lstStyle/>
                    <a:p>
                      <a:pPr algn="ctr">
                        <a:lnSpc>
                          <a:spcPct val="107000"/>
                        </a:lnSpc>
                        <a:spcAft>
                          <a:spcPts val="0"/>
                        </a:spcAft>
                      </a:pPr>
                      <a:r>
                        <a:rPr lang="ru-RU" sz="1800">
                          <a:effectLst/>
                          <a:latin typeface="Arial" panose="020B0604020202020204" pitchFamily="34" charset="0"/>
                          <a:cs typeface="Arial" panose="020B0604020202020204" pitchFamily="34" charset="0"/>
                        </a:rPr>
                        <a:t> </a:t>
                      </a:r>
                      <a:endParaRPr lang="ru-RU" sz="1800">
                        <a:effectLst/>
                        <a:latin typeface="Arial" panose="020B0604020202020204" pitchFamily="34" charset="0"/>
                        <a:ea typeface="Yu Mincho" panose="02020400000000000000" pitchFamily="18" charset="-128"/>
                        <a:cs typeface="Arial" panose="020B0604020202020204" pitchFamily="34" charset="0"/>
                      </a:endParaRPr>
                    </a:p>
                  </a:txBody>
                  <a:tcPr marL="68580" marR="68580" marT="0" marB="0"/>
                </a:tc>
                <a:tc>
                  <a:txBody>
                    <a:bodyPr/>
                    <a:lstStyle/>
                    <a:p>
                      <a:pPr algn="ctr">
                        <a:lnSpc>
                          <a:spcPct val="107000"/>
                        </a:lnSpc>
                        <a:spcAft>
                          <a:spcPts val="0"/>
                        </a:spcAft>
                      </a:pPr>
                      <a:r>
                        <a:rPr lang="kk-KZ" sz="1800">
                          <a:effectLst/>
                          <a:latin typeface="Arial" panose="020B0604020202020204" pitchFamily="34" charset="0"/>
                          <a:cs typeface="Arial" panose="020B0604020202020204" pitchFamily="34" charset="0"/>
                        </a:rPr>
                        <a:t> </a:t>
                      </a:r>
                      <a:endParaRPr lang="ru-RU" sz="1800">
                        <a:effectLst/>
                        <a:latin typeface="Arial" panose="020B0604020202020204" pitchFamily="34" charset="0"/>
                        <a:ea typeface="Yu Mincho" panose="02020400000000000000" pitchFamily="18" charset="-128"/>
                        <a:cs typeface="Arial" panose="020B0604020202020204" pitchFamily="34" charset="0"/>
                      </a:endParaRPr>
                    </a:p>
                  </a:txBody>
                  <a:tcPr marL="68580" marR="68580" marT="0" marB="0"/>
                </a:tc>
                <a:extLst>
                  <a:ext uri="{0D108BD9-81ED-4DB2-BD59-A6C34878D82A}">
                    <a16:rowId xmlns="" xmlns:a16="http://schemas.microsoft.com/office/drawing/2014/main" val="681003995"/>
                  </a:ext>
                </a:extLst>
              </a:tr>
              <a:tr h="479499">
                <a:tc gridSpan="2">
                  <a:txBody>
                    <a:bodyPr/>
                    <a:lstStyle/>
                    <a:p>
                      <a:pPr algn="ctr">
                        <a:lnSpc>
                          <a:spcPct val="107000"/>
                        </a:lnSpc>
                        <a:spcAft>
                          <a:spcPts val="0"/>
                        </a:spcAft>
                      </a:pPr>
                      <a:r>
                        <a:rPr lang="kk-KZ" sz="1800">
                          <a:effectLst/>
                          <a:latin typeface="Arial" panose="020B0604020202020204" pitchFamily="34" charset="0"/>
                          <a:cs typeface="Arial" panose="020B0604020202020204" pitchFamily="34" charset="0"/>
                        </a:rPr>
                        <a:t>Жалақы</a:t>
                      </a:r>
                      <a:endParaRPr lang="ru-RU" sz="1800">
                        <a:effectLst/>
                        <a:latin typeface="Arial" panose="020B0604020202020204" pitchFamily="34" charset="0"/>
                        <a:ea typeface="Yu Mincho" panose="02020400000000000000" pitchFamily="18" charset="-128"/>
                        <a:cs typeface="Arial" panose="020B0604020202020204" pitchFamily="34" charset="0"/>
                      </a:endParaRPr>
                    </a:p>
                  </a:txBody>
                  <a:tcPr marL="68580" marR="68580" marT="0" marB="0"/>
                </a:tc>
                <a:tc hMerge="1">
                  <a:txBody>
                    <a:bodyPr/>
                    <a:lstStyle/>
                    <a:p>
                      <a:endParaRPr lang="ru-RU"/>
                    </a:p>
                  </a:txBody>
                  <a:tcPr/>
                </a:tc>
                <a:tc>
                  <a:txBody>
                    <a:bodyPr/>
                    <a:lstStyle/>
                    <a:p>
                      <a:pPr algn="ctr">
                        <a:lnSpc>
                          <a:spcPct val="107000"/>
                        </a:lnSpc>
                        <a:spcAft>
                          <a:spcPts val="0"/>
                        </a:spcAft>
                      </a:pPr>
                      <a:r>
                        <a:rPr lang="ru-RU" sz="1800" dirty="0">
                          <a:effectLst/>
                          <a:latin typeface="Arial" panose="020B0604020202020204" pitchFamily="34" charset="0"/>
                          <a:cs typeface="Arial" panose="020B0604020202020204" pitchFamily="34" charset="0"/>
                        </a:rPr>
                        <a:t>4325000</a:t>
                      </a:r>
                      <a:endParaRPr lang="ru-RU" sz="1800" dirty="0">
                        <a:effectLst/>
                        <a:latin typeface="Arial" panose="020B0604020202020204" pitchFamily="34" charset="0"/>
                        <a:ea typeface="Yu Mincho" panose="02020400000000000000" pitchFamily="18" charset="-128"/>
                        <a:cs typeface="Arial" panose="020B0604020202020204" pitchFamily="34" charset="0"/>
                      </a:endParaRPr>
                    </a:p>
                  </a:txBody>
                  <a:tcPr marL="68580" marR="68580" marT="0" marB="0"/>
                </a:tc>
                <a:tc>
                  <a:txBody>
                    <a:bodyPr/>
                    <a:lstStyle/>
                    <a:p>
                      <a:pPr algn="ctr">
                        <a:lnSpc>
                          <a:spcPct val="107000"/>
                        </a:lnSpc>
                        <a:spcAft>
                          <a:spcPts val="0"/>
                        </a:spcAft>
                      </a:pPr>
                      <a:r>
                        <a:rPr lang="kk-KZ" sz="1800" dirty="0">
                          <a:effectLst/>
                          <a:latin typeface="Arial" panose="020B0604020202020204" pitchFamily="34" charset="0"/>
                          <a:cs typeface="Arial" panose="020B0604020202020204" pitchFamily="34" charset="0"/>
                        </a:rPr>
                        <a:t>4680000</a:t>
                      </a:r>
                      <a:endParaRPr lang="ru-RU" sz="1800" dirty="0">
                        <a:effectLst/>
                        <a:latin typeface="Arial" panose="020B0604020202020204" pitchFamily="34" charset="0"/>
                        <a:ea typeface="Yu Mincho" panose="02020400000000000000" pitchFamily="18" charset="-128"/>
                        <a:cs typeface="Arial" panose="020B0604020202020204" pitchFamily="34" charset="0"/>
                      </a:endParaRPr>
                    </a:p>
                  </a:txBody>
                  <a:tcPr marL="68580" marR="68580" marT="0" marB="0"/>
                </a:tc>
                <a:extLst>
                  <a:ext uri="{0D108BD9-81ED-4DB2-BD59-A6C34878D82A}">
                    <a16:rowId xmlns="" xmlns:a16="http://schemas.microsoft.com/office/drawing/2014/main" val="2670133916"/>
                  </a:ext>
                </a:extLst>
              </a:tr>
              <a:tr h="479499">
                <a:tc gridSpan="2">
                  <a:txBody>
                    <a:bodyPr/>
                    <a:lstStyle/>
                    <a:p>
                      <a:pPr algn="ctr">
                        <a:lnSpc>
                          <a:spcPct val="107000"/>
                        </a:lnSpc>
                        <a:spcAft>
                          <a:spcPts val="0"/>
                        </a:spcAft>
                      </a:pPr>
                      <a:r>
                        <a:rPr lang="ru-RU" sz="1800">
                          <a:effectLst/>
                          <a:latin typeface="Arial" panose="020B0604020202020204" pitchFamily="34" charset="0"/>
                          <a:cs typeface="Arial" panose="020B0604020202020204" pitchFamily="34" charset="0"/>
                        </a:rPr>
                        <a:t>салықтар</a:t>
                      </a:r>
                      <a:endParaRPr lang="ru-RU" sz="1800">
                        <a:effectLst/>
                        <a:latin typeface="Arial" panose="020B0604020202020204" pitchFamily="34" charset="0"/>
                        <a:ea typeface="Yu Mincho" panose="02020400000000000000" pitchFamily="18" charset="-128"/>
                        <a:cs typeface="Arial" panose="020B0604020202020204" pitchFamily="34" charset="0"/>
                      </a:endParaRPr>
                    </a:p>
                  </a:txBody>
                  <a:tcPr marL="68580" marR="68580" marT="0" marB="0"/>
                </a:tc>
                <a:tc hMerge="1">
                  <a:txBody>
                    <a:bodyPr/>
                    <a:lstStyle/>
                    <a:p>
                      <a:endParaRPr lang="ru-RU"/>
                    </a:p>
                  </a:txBody>
                  <a:tcPr/>
                </a:tc>
                <a:tc>
                  <a:txBody>
                    <a:bodyPr/>
                    <a:lstStyle/>
                    <a:p>
                      <a:pPr algn="ctr">
                        <a:lnSpc>
                          <a:spcPct val="107000"/>
                        </a:lnSpc>
                        <a:spcAft>
                          <a:spcPts val="0"/>
                        </a:spcAft>
                      </a:pPr>
                      <a:r>
                        <a:rPr lang="kk-KZ" sz="1800">
                          <a:effectLst/>
                          <a:latin typeface="Arial" panose="020B0604020202020204" pitchFamily="34" charset="0"/>
                          <a:cs typeface="Arial" panose="020B0604020202020204" pitchFamily="34" charset="0"/>
                        </a:rPr>
                        <a:t>1297500</a:t>
                      </a:r>
                      <a:endParaRPr lang="ru-RU" sz="1800">
                        <a:effectLst/>
                        <a:latin typeface="Arial" panose="020B0604020202020204" pitchFamily="34" charset="0"/>
                        <a:ea typeface="Yu Mincho" panose="02020400000000000000" pitchFamily="18" charset="-128"/>
                        <a:cs typeface="Arial" panose="020B0604020202020204" pitchFamily="34" charset="0"/>
                      </a:endParaRPr>
                    </a:p>
                  </a:txBody>
                  <a:tcPr marL="68580" marR="68580" marT="0" marB="0"/>
                </a:tc>
                <a:tc>
                  <a:txBody>
                    <a:bodyPr/>
                    <a:lstStyle/>
                    <a:p>
                      <a:pPr algn="ctr">
                        <a:lnSpc>
                          <a:spcPct val="107000"/>
                        </a:lnSpc>
                        <a:spcAft>
                          <a:spcPts val="0"/>
                        </a:spcAft>
                      </a:pPr>
                      <a:r>
                        <a:rPr lang="kk-KZ" sz="1800">
                          <a:effectLst/>
                          <a:latin typeface="Arial" panose="020B0604020202020204" pitchFamily="34" charset="0"/>
                          <a:cs typeface="Arial" panose="020B0604020202020204" pitchFamily="34" charset="0"/>
                        </a:rPr>
                        <a:t>1404000</a:t>
                      </a:r>
                      <a:endParaRPr lang="ru-RU" sz="1800">
                        <a:effectLst/>
                        <a:latin typeface="Arial" panose="020B0604020202020204" pitchFamily="34" charset="0"/>
                        <a:ea typeface="Yu Mincho" panose="02020400000000000000" pitchFamily="18" charset="-128"/>
                        <a:cs typeface="Arial" panose="020B0604020202020204" pitchFamily="34" charset="0"/>
                      </a:endParaRPr>
                    </a:p>
                  </a:txBody>
                  <a:tcPr marL="68580" marR="68580" marT="0" marB="0"/>
                </a:tc>
                <a:extLst>
                  <a:ext uri="{0D108BD9-81ED-4DB2-BD59-A6C34878D82A}">
                    <a16:rowId xmlns="" xmlns:a16="http://schemas.microsoft.com/office/drawing/2014/main" val="922318424"/>
                  </a:ext>
                </a:extLst>
              </a:tr>
              <a:tr h="479499">
                <a:tc gridSpan="2">
                  <a:txBody>
                    <a:bodyPr/>
                    <a:lstStyle/>
                    <a:p>
                      <a:pPr algn="ctr">
                        <a:lnSpc>
                          <a:spcPct val="107000"/>
                        </a:lnSpc>
                        <a:spcAft>
                          <a:spcPts val="0"/>
                        </a:spcAft>
                      </a:pPr>
                      <a:r>
                        <a:rPr lang="kk-KZ" sz="1800">
                          <a:effectLst/>
                          <a:latin typeface="Arial" panose="020B0604020202020204" pitchFamily="34" charset="0"/>
                          <a:cs typeface="Arial" panose="020B0604020202020204" pitchFamily="34" charset="0"/>
                        </a:rPr>
                        <a:t>Жалға алу</a:t>
                      </a:r>
                      <a:endParaRPr lang="ru-RU" sz="1800">
                        <a:effectLst/>
                        <a:latin typeface="Arial" panose="020B0604020202020204" pitchFamily="34" charset="0"/>
                        <a:ea typeface="Yu Mincho" panose="02020400000000000000" pitchFamily="18" charset="-128"/>
                        <a:cs typeface="Arial" panose="020B0604020202020204" pitchFamily="34" charset="0"/>
                      </a:endParaRPr>
                    </a:p>
                  </a:txBody>
                  <a:tcPr marL="68580" marR="68580" marT="0" marB="0"/>
                </a:tc>
                <a:tc hMerge="1">
                  <a:txBody>
                    <a:bodyPr/>
                    <a:lstStyle/>
                    <a:p>
                      <a:endParaRPr lang="ru-RU"/>
                    </a:p>
                  </a:txBody>
                  <a:tcPr/>
                </a:tc>
                <a:tc>
                  <a:txBody>
                    <a:bodyPr/>
                    <a:lstStyle/>
                    <a:p>
                      <a:pPr algn="ctr">
                        <a:lnSpc>
                          <a:spcPct val="107000"/>
                        </a:lnSpc>
                        <a:spcAft>
                          <a:spcPts val="0"/>
                        </a:spcAft>
                      </a:pPr>
                      <a:r>
                        <a:rPr lang="kk-KZ" sz="1800">
                          <a:effectLst/>
                          <a:latin typeface="Arial" panose="020B0604020202020204" pitchFamily="34" charset="0"/>
                          <a:cs typeface="Arial" panose="020B0604020202020204" pitchFamily="34" charset="0"/>
                        </a:rPr>
                        <a:t>2640000</a:t>
                      </a:r>
                      <a:endParaRPr lang="ru-RU" sz="1800">
                        <a:effectLst/>
                        <a:latin typeface="Arial" panose="020B0604020202020204" pitchFamily="34" charset="0"/>
                        <a:ea typeface="Yu Mincho" panose="02020400000000000000" pitchFamily="18" charset="-128"/>
                        <a:cs typeface="Arial" panose="020B0604020202020204" pitchFamily="34" charset="0"/>
                      </a:endParaRPr>
                    </a:p>
                  </a:txBody>
                  <a:tcPr marL="68580" marR="68580" marT="0" marB="0"/>
                </a:tc>
                <a:tc>
                  <a:txBody>
                    <a:bodyPr/>
                    <a:lstStyle/>
                    <a:p>
                      <a:pPr algn="ctr">
                        <a:lnSpc>
                          <a:spcPct val="107000"/>
                        </a:lnSpc>
                        <a:spcAft>
                          <a:spcPts val="0"/>
                        </a:spcAft>
                      </a:pPr>
                      <a:r>
                        <a:rPr lang="kk-KZ" sz="1800">
                          <a:effectLst/>
                          <a:latin typeface="Arial" panose="020B0604020202020204" pitchFamily="34" charset="0"/>
                          <a:cs typeface="Arial" panose="020B0604020202020204" pitchFamily="34" charset="0"/>
                        </a:rPr>
                        <a:t>2880000</a:t>
                      </a:r>
                      <a:endParaRPr lang="ru-RU" sz="1800">
                        <a:effectLst/>
                        <a:latin typeface="Arial" panose="020B0604020202020204" pitchFamily="34" charset="0"/>
                        <a:ea typeface="Yu Mincho" panose="02020400000000000000" pitchFamily="18" charset="-128"/>
                        <a:cs typeface="Arial" panose="020B0604020202020204" pitchFamily="34" charset="0"/>
                      </a:endParaRPr>
                    </a:p>
                  </a:txBody>
                  <a:tcPr marL="68580" marR="68580" marT="0" marB="0"/>
                </a:tc>
                <a:extLst>
                  <a:ext uri="{0D108BD9-81ED-4DB2-BD59-A6C34878D82A}">
                    <a16:rowId xmlns="" xmlns:a16="http://schemas.microsoft.com/office/drawing/2014/main" val="1087858611"/>
                  </a:ext>
                </a:extLst>
              </a:tr>
              <a:tr h="479499">
                <a:tc gridSpan="2">
                  <a:txBody>
                    <a:bodyPr/>
                    <a:lstStyle/>
                    <a:p>
                      <a:pPr algn="ctr">
                        <a:lnSpc>
                          <a:spcPct val="107000"/>
                        </a:lnSpc>
                        <a:spcAft>
                          <a:spcPts val="0"/>
                        </a:spcAft>
                      </a:pPr>
                      <a:r>
                        <a:rPr lang="kk-KZ" sz="1800">
                          <a:effectLst/>
                          <a:latin typeface="Arial" panose="020B0604020202020204" pitchFamily="34" charset="0"/>
                          <a:cs typeface="Arial" panose="020B0604020202020204" pitchFamily="34" charset="0"/>
                        </a:rPr>
                        <a:t>Амортизация</a:t>
                      </a:r>
                      <a:endParaRPr lang="ru-RU" sz="1800">
                        <a:effectLst/>
                        <a:latin typeface="Arial" panose="020B0604020202020204" pitchFamily="34" charset="0"/>
                        <a:ea typeface="Yu Mincho" panose="02020400000000000000" pitchFamily="18" charset="-128"/>
                        <a:cs typeface="Arial" panose="020B0604020202020204" pitchFamily="34" charset="0"/>
                      </a:endParaRPr>
                    </a:p>
                  </a:txBody>
                  <a:tcPr marL="68580" marR="68580" marT="0" marB="0"/>
                </a:tc>
                <a:tc hMerge="1">
                  <a:txBody>
                    <a:bodyPr/>
                    <a:lstStyle/>
                    <a:p>
                      <a:endParaRPr lang="ru-RU"/>
                    </a:p>
                  </a:txBody>
                  <a:tcPr/>
                </a:tc>
                <a:tc>
                  <a:txBody>
                    <a:bodyPr/>
                    <a:lstStyle/>
                    <a:p>
                      <a:pPr algn="ctr">
                        <a:lnSpc>
                          <a:spcPct val="107000"/>
                        </a:lnSpc>
                        <a:spcAft>
                          <a:spcPts val="0"/>
                        </a:spcAft>
                      </a:pPr>
                      <a:r>
                        <a:rPr lang="kk-KZ" sz="1800">
                          <a:effectLst/>
                          <a:latin typeface="Arial" panose="020B0604020202020204" pitchFamily="34" charset="0"/>
                          <a:cs typeface="Arial" panose="020B0604020202020204" pitchFamily="34" charset="0"/>
                        </a:rPr>
                        <a:t>3670000</a:t>
                      </a:r>
                      <a:endParaRPr lang="ru-RU" sz="1800">
                        <a:effectLst/>
                        <a:latin typeface="Arial" panose="020B0604020202020204" pitchFamily="34" charset="0"/>
                        <a:ea typeface="Yu Mincho" panose="02020400000000000000" pitchFamily="18" charset="-128"/>
                        <a:cs typeface="Arial" panose="020B0604020202020204" pitchFamily="34" charset="0"/>
                      </a:endParaRPr>
                    </a:p>
                  </a:txBody>
                  <a:tcPr marL="68580" marR="68580" marT="0" marB="0"/>
                </a:tc>
                <a:tc>
                  <a:txBody>
                    <a:bodyPr/>
                    <a:lstStyle/>
                    <a:p>
                      <a:pPr algn="ctr">
                        <a:lnSpc>
                          <a:spcPct val="107000"/>
                        </a:lnSpc>
                        <a:spcAft>
                          <a:spcPts val="0"/>
                        </a:spcAft>
                      </a:pPr>
                      <a:r>
                        <a:rPr lang="kk-KZ" sz="1800" dirty="0">
                          <a:effectLst/>
                          <a:latin typeface="Arial" panose="020B0604020202020204" pitchFamily="34" charset="0"/>
                          <a:cs typeface="Arial" panose="020B0604020202020204" pitchFamily="34" charset="0"/>
                        </a:rPr>
                        <a:t>0</a:t>
                      </a:r>
                      <a:endParaRPr lang="ru-RU" sz="1800" dirty="0">
                        <a:effectLst/>
                        <a:latin typeface="Arial" panose="020B0604020202020204" pitchFamily="34" charset="0"/>
                        <a:ea typeface="Yu Mincho" panose="02020400000000000000" pitchFamily="18" charset="-128"/>
                        <a:cs typeface="Arial" panose="020B0604020202020204" pitchFamily="34" charset="0"/>
                      </a:endParaRPr>
                    </a:p>
                  </a:txBody>
                  <a:tcPr marL="68580" marR="68580" marT="0" marB="0"/>
                </a:tc>
                <a:extLst>
                  <a:ext uri="{0D108BD9-81ED-4DB2-BD59-A6C34878D82A}">
                    <a16:rowId xmlns="" xmlns:a16="http://schemas.microsoft.com/office/drawing/2014/main" val="2636096458"/>
                  </a:ext>
                </a:extLst>
              </a:tr>
              <a:tr h="479499">
                <a:tc gridSpan="2">
                  <a:txBody>
                    <a:bodyPr/>
                    <a:lstStyle/>
                    <a:p>
                      <a:pPr algn="ctr">
                        <a:lnSpc>
                          <a:spcPct val="107000"/>
                        </a:lnSpc>
                        <a:spcAft>
                          <a:spcPts val="0"/>
                        </a:spcAft>
                      </a:pPr>
                      <a:r>
                        <a:rPr lang="kk-KZ" sz="1800">
                          <a:effectLst/>
                          <a:latin typeface="Arial" panose="020B0604020202020204" pitchFamily="34" charset="0"/>
                          <a:cs typeface="Arial" panose="020B0604020202020204" pitchFamily="34" charset="0"/>
                        </a:rPr>
                        <a:t>А</a:t>
                      </a:r>
                      <a:r>
                        <a:rPr lang="ru-RU" sz="1800">
                          <a:effectLst/>
                          <a:latin typeface="Arial" panose="020B0604020202020204" pitchFamily="34" charset="0"/>
                          <a:cs typeface="Arial" panose="020B0604020202020204" pitchFamily="34" charset="0"/>
                        </a:rPr>
                        <a:t>уыспалы шығыстар</a:t>
                      </a:r>
                      <a:endParaRPr lang="ru-RU" sz="1800">
                        <a:effectLst/>
                        <a:latin typeface="Arial" panose="020B0604020202020204" pitchFamily="34" charset="0"/>
                        <a:ea typeface="Yu Mincho" panose="02020400000000000000" pitchFamily="18" charset="-128"/>
                        <a:cs typeface="Arial" panose="020B0604020202020204" pitchFamily="34" charset="0"/>
                      </a:endParaRPr>
                    </a:p>
                  </a:txBody>
                  <a:tcPr marL="68580" marR="68580" marT="0" marB="0"/>
                </a:tc>
                <a:tc hMerge="1">
                  <a:txBody>
                    <a:bodyPr/>
                    <a:lstStyle/>
                    <a:p>
                      <a:endParaRPr lang="ru-RU"/>
                    </a:p>
                  </a:txBody>
                  <a:tcPr/>
                </a:tc>
                <a:tc>
                  <a:txBody>
                    <a:bodyPr/>
                    <a:lstStyle/>
                    <a:p>
                      <a:pPr algn="ctr">
                        <a:lnSpc>
                          <a:spcPct val="107000"/>
                        </a:lnSpc>
                        <a:spcAft>
                          <a:spcPts val="0"/>
                        </a:spcAft>
                      </a:pPr>
                      <a:r>
                        <a:rPr lang="ru-RU" sz="1800">
                          <a:effectLst/>
                          <a:latin typeface="Arial" panose="020B0604020202020204" pitchFamily="34" charset="0"/>
                          <a:cs typeface="Arial" panose="020B0604020202020204" pitchFamily="34" charset="0"/>
                        </a:rPr>
                        <a:t> </a:t>
                      </a:r>
                      <a:endParaRPr lang="ru-RU" sz="1800">
                        <a:effectLst/>
                        <a:latin typeface="Arial" panose="020B0604020202020204" pitchFamily="34" charset="0"/>
                        <a:ea typeface="Yu Mincho" panose="02020400000000000000" pitchFamily="18" charset="-128"/>
                        <a:cs typeface="Arial" panose="020B0604020202020204" pitchFamily="34" charset="0"/>
                      </a:endParaRPr>
                    </a:p>
                  </a:txBody>
                  <a:tcPr marL="68580" marR="68580" marT="0" marB="0"/>
                </a:tc>
                <a:tc>
                  <a:txBody>
                    <a:bodyPr/>
                    <a:lstStyle/>
                    <a:p>
                      <a:pPr algn="ctr">
                        <a:lnSpc>
                          <a:spcPct val="107000"/>
                        </a:lnSpc>
                        <a:spcAft>
                          <a:spcPts val="0"/>
                        </a:spcAft>
                      </a:pPr>
                      <a:r>
                        <a:rPr lang="ru-RU" sz="1800">
                          <a:effectLst/>
                          <a:latin typeface="Arial" panose="020B0604020202020204" pitchFamily="34" charset="0"/>
                          <a:cs typeface="Arial" panose="020B0604020202020204" pitchFamily="34" charset="0"/>
                        </a:rPr>
                        <a:t> </a:t>
                      </a:r>
                      <a:endParaRPr lang="ru-RU" sz="1800">
                        <a:effectLst/>
                        <a:latin typeface="Arial" panose="020B0604020202020204" pitchFamily="34" charset="0"/>
                        <a:ea typeface="Yu Mincho" panose="02020400000000000000" pitchFamily="18" charset="-128"/>
                        <a:cs typeface="Arial" panose="020B0604020202020204" pitchFamily="34" charset="0"/>
                      </a:endParaRPr>
                    </a:p>
                  </a:txBody>
                  <a:tcPr marL="68580" marR="68580" marT="0" marB="0"/>
                </a:tc>
                <a:extLst>
                  <a:ext uri="{0D108BD9-81ED-4DB2-BD59-A6C34878D82A}">
                    <a16:rowId xmlns="" xmlns:a16="http://schemas.microsoft.com/office/drawing/2014/main" val="1479061365"/>
                  </a:ext>
                </a:extLst>
              </a:tr>
              <a:tr h="479499">
                <a:tc gridSpan="2">
                  <a:txBody>
                    <a:bodyPr/>
                    <a:lstStyle/>
                    <a:p>
                      <a:pPr algn="ctr">
                        <a:lnSpc>
                          <a:spcPct val="107000"/>
                        </a:lnSpc>
                        <a:spcAft>
                          <a:spcPts val="0"/>
                        </a:spcAft>
                      </a:pPr>
                      <a:r>
                        <a:rPr lang="kk-KZ" sz="1800">
                          <a:effectLst/>
                          <a:latin typeface="Arial" panose="020B0604020202020204" pitchFamily="34" charset="0"/>
                          <a:cs typeface="Arial" panose="020B0604020202020204" pitchFamily="34" charset="0"/>
                        </a:rPr>
                        <a:t>Азық-түлік</a:t>
                      </a:r>
                      <a:endParaRPr lang="ru-RU" sz="1800">
                        <a:effectLst/>
                        <a:latin typeface="Arial" panose="020B0604020202020204" pitchFamily="34" charset="0"/>
                        <a:ea typeface="Yu Mincho" panose="02020400000000000000" pitchFamily="18" charset="-128"/>
                        <a:cs typeface="Arial" panose="020B0604020202020204" pitchFamily="34" charset="0"/>
                      </a:endParaRPr>
                    </a:p>
                  </a:txBody>
                  <a:tcPr marL="68580" marR="68580" marT="0" marB="0"/>
                </a:tc>
                <a:tc hMerge="1">
                  <a:txBody>
                    <a:bodyPr/>
                    <a:lstStyle/>
                    <a:p>
                      <a:endParaRPr lang="ru-RU"/>
                    </a:p>
                  </a:txBody>
                  <a:tcPr/>
                </a:tc>
                <a:tc>
                  <a:txBody>
                    <a:bodyPr/>
                    <a:lstStyle/>
                    <a:p>
                      <a:pPr algn="ctr">
                        <a:lnSpc>
                          <a:spcPct val="107000"/>
                        </a:lnSpc>
                        <a:spcAft>
                          <a:spcPts val="0"/>
                        </a:spcAft>
                      </a:pPr>
                      <a:r>
                        <a:rPr lang="kk-KZ" sz="1800">
                          <a:effectLst/>
                          <a:latin typeface="Arial" panose="020B0604020202020204" pitchFamily="34" charset="0"/>
                          <a:cs typeface="Arial" panose="020B0604020202020204" pitchFamily="34" charset="0"/>
                        </a:rPr>
                        <a:t>3588750</a:t>
                      </a:r>
                      <a:endParaRPr lang="ru-RU" sz="1800">
                        <a:effectLst/>
                        <a:latin typeface="Arial" panose="020B0604020202020204" pitchFamily="34" charset="0"/>
                        <a:ea typeface="Yu Mincho" panose="02020400000000000000" pitchFamily="18" charset="-128"/>
                        <a:cs typeface="Arial" panose="020B0604020202020204" pitchFamily="34" charset="0"/>
                      </a:endParaRPr>
                    </a:p>
                  </a:txBody>
                  <a:tcPr marL="68580" marR="68580" marT="0" marB="0"/>
                </a:tc>
                <a:tc>
                  <a:txBody>
                    <a:bodyPr/>
                    <a:lstStyle/>
                    <a:p>
                      <a:pPr algn="ctr">
                        <a:lnSpc>
                          <a:spcPct val="107000"/>
                        </a:lnSpc>
                        <a:spcAft>
                          <a:spcPts val="0"/>
                        </a:spcAft>
                      </a:pPr>
                      <a:r>
                        <a:rPr lang="kk-KZ" sz="1800">
                          <a:effectLst/>
                          <a:latin typeface="Arial" panose="020B0604020202020204" pitchFamily="34" charset="0"/>
                          <a:cs typeface="Arial" panose="020B0604020202020204" pitchFamily="34" charset="0"/>
                        </a:rPr>
                        <a:t>5265000</a:t>
                      </a:r>
                      <a:endParaRPr lang="ru-RU" sz="1800">
                        <a:effectLst/>
                        <a:latin typeface="Arial" panose="020B0604020202020204" pitchFamily="34" charset="0"/>
                        <a:ea typeface="Yu Mincho" panose="02020400000000000000" pitchFamily="18" charset="-128"/>
                        <a:cs typeface="Arial" panose="020B0604020202020204" pitchFamily="34" charset="0"/>
                      </a:endParaRPr>
                    </a:p>
                  </a:txBody>
                  <a:tcPr marL="68580" marR="68580" marT="0" marB="0"/>
                </a:tc>
                <a:extLst>
                  <a:ext uri="{0D108BD9-81ED-4DB2-BD59-A6C34878D82A}">
                    <a16:rowId xmlns="" xmlns:a16="http://schemas.microsoft.com/office/drawing/2014/main" val="3010114160"/>
                  </a:ext>
                </a:extLst>
              </a:tr>
              <a:tr h="479499">
                <a:tc gridSpan="2">
                  <a:txBody>
                    <a:bodyPr/>
                    <a:lstStyle/>
                    <a:p>
                      <a:pPr algn="ctr">
                        <a:lnSpc>
                          <a:spcPct val="107000"/>
                        </a:lnSpc>
                        <a:spcAft>
                          <a:spcPts val="0"/>
                        </a:spcAft>
                      </a:pPr>
                      <a:r>
                        <a:rPr lang="ru-RU" sz="1800">
                          <a:effectLst/>
                          <a:latin typeface="Arial" panose="020B0604020202020204" pitchFamily="34" charset="0"/>
                          <a:cs typeface="Arial" panose="020B0604020202020204" pitchFamily="34" charset="0"/>
                        </a:rPr>
                        <a:t>коммуналдық шығындар</a:t>
                      </a:r>
                      <a:endParaRPr lang="ru-RU" sz="1800">
                        <a:effectLst/>
                        <a:latin typeface="Arial" panose="020B0604020202020204" pitchFamily="34" charset="0"/>
                        <a:ea typeface="Yu Mincho" panose="02020400000000000000" pitchFamily="18" charset="-128"/>
                        <a:cs typeface="Arial" panose="020B0604020202020204" pitchFamily="34" charset="0"/>
                      </a:endParaRPr>
                    </a:p>
                  </a:txBody>
                  <a:tcPr marL="68580" marR="68580" marT="0" marB="0"/>
                </a:tc>
                <a:tc hMerge="1">
                  <a:txBody>
                    <a:bodyPr/>
                    <a:lstStyle/>
                    <a:p>
                      <a:endParaRPr lang="ru-RU"/>
                    </a:p>
                  </a:txBody>
                  <a:tcPr/>
                </a:tc>
                <a:tc>
                  <a:txBody>
                    <a:bodyPr/>
                    <a:lstStyle/>
                    <a:p>
                      <a:pPr algn="ctr">
                        <a:lnSpc>
                          <a:spcPct val="107000"/>
                        </a:lnSpc>
                        <a:spcAft>
                          <a:spcPts val="0"/>
                        </a:spcAft>
                      </a:pPr>
                      <a:r>
                        <a:rPr lang="kk-KZ" sz="1800">
                          <a:effectLst/>
                          <a:latin typeface="Arial" panose="020B0604020202020204" pitchFamily="34" charset="0"/>
                          <a:cs typeface="Arial" panose="020B0604020202020204" pitchFamily="34" charset="0"/>
                        </a:rPr>
                        <a:t>176000</a:t>
                      </a:r>
                      <a:endParaRPr lang="ru-RU" sz="1800">
                        <a:effectLst/>
                        <a:latin typeface="Arial" panose="020B0604020202020204" pitchFamily="34" charset="0"/>
                        <a:ea typeface="Yu Mincho" panose="02020400000000000000" pitchFamily="18" charset="-128"/>
                        <a:cs typeface="Arial" panose="020B0604020202020204" pitchFamily="34" charset="0"/>
                      </a:endParaRPr>
                    </a:p>
                  </a:txBody>
                  <a:tcPr marL="68580" marR="68580" marT="0" marB="0"/>
                </a:tc>
                <a:tc>
                  <a:txBody>
                    <a:bodyPr/>
                    <a:lstStyle/>
                    <a:p>
                      <a:pPr algn="ctr">
                        <a:lnSpc>
                          <a:spcPct val="107000"/>
                        </a:lnSpc>
                        <a:spcAft>
                          <a:spcPts val="0"/>
                        </a:spcAft>
                      </a:pPr>
                      <a:r>
                        <a:rPr lang="kk-KZ" sz="1800">
                          <a:effectLst/>
                          <a:latin typeface="Arial" panose="020B0604020202020204" pitchFamily="34" charset="0"/>
                          <a:cs typeface="Arial" panose="020B0604020202020204" pitchFamily="34" charset="0"/>
                        </a:rPr>
                        <a:t>192000</a:t>
                      </a:r>
                      <a:endParaRPr lang="ru-RU" sz="1800">
                        <a:effectLst/>
                        <a:latin typeface="Arial" panose="020B0604020202020204" pitchFamily="34" charset="0"/>
                        <a:ea typeface="Yu Mincho" panose="02020400000000000000" pitchFamily="18" charset="-128"/>
                        <a:cs typeface="Arial" panose="020B0604020202020204" pitchFamily="34" charset="0"/>
                      </a:endParaRPr>
                    </a:p>
                  </a:txBody>
                  <a:tcPr marL="68580" marR="68580" marT="0" marB="0"/>
                </a:tc>
                <a:extLst>
                  <a:ext uri="{0D108BD9-81ED-4DB2-BD59-A6C34878D82A}">
                    <a16:rowId xmlns="" xmlns:a16="http://schemas.microsoft.com/office/drawing/2014/main" val="2008790509"/>
                  </a:ext>
                </a:extLst>
              </a:tr>
              <a:tr h="479499">
                <a:tc gridSpan="2">
                  <a:txBody>
                    <a:bodyPr/>
                    <a:lstStyle/>
                    <a:p>
                      <a:pPr algn="ctr">
                        <a:lnSpc>
                          <a:spcPct val="107000"/>
                        </a:lnSpc>
                        <a:spcAft>
                          <a:spcPts val="0"/>
                        </a:spcAft>
                      </a:pPr>
                      <a:r>
                        <a:rPr lang="kk-KZ" sz="1800">
                          <a:effectLst/>
                          <a:latin typeface="Arial" panose="020B0604020202020204" pitchFamily="34" charset="0"/>
                          <a:cs typeface="Arial" panose="020B0604020202020204" pitchFamily="34" charset="0"/>
                        </a:rPr>
                        <a:t>көлік</a:t>
                      </a:r>
                      <a:endParaRPr lang="ru-RU" sz="1800">
                        <a:effectLst/>
                        <a:latin typeface="Arial" panose="020B0604020202020204" pitchFamily="34" charset="0"/>
                        <a:ea typeface="Yu Mincho" panose="02020400000000000000" pitchFamily="18" charset="-128"/>
                        <a:cs typeface="Arial" panose="020B0604020202020204" pitchFamily="34" charset="0"/>
                      </a:endParaRPr>
                    </a:p>
                  </a:txBody>
                  <a:tcPr marL="68580" marR="68580" marT="0" marB="0"/>
                </a:tc>
                <a:tc hMerge="1">
                  <a:txBody>
                    <a:bodyPr/>
                    <a:lstStyle/>
                    <a:p>
                      <a:endParaRPr lang="ru-RU"/>
                    </a:p>
                  </a:txBody>
                  <a:tcPr/>
                </a:tc>
                <a:tc>
                  <a:txBody>
                    <a:bodyPr/>
                    <a:lstStyle/>
                    <a:p>
                      <a:pPr algn="ctr">
                        <a:lnSpc>
                          <a:spcPct val="107000"/>
                        </a:lnSpc>
                        <a:spcAft>
                          <a:spcPts val="0"/>
                        </a:spcAft>
                      </a:pPr>
                      <a:r>
                        <a:rPr lang="kk-KZ" sz="1800">
                          <a:effectLst/>
                          <a:latin typeface="Arial" panose="020B0604020202020204" pitchFamily="34" charset="0"/>
                          <a:cs typeface="Arial" panose="020B0604020202020204" pitchFamily="34" charset="0"/>
                        </a:rPr>
                        <a:t>66000</a:t>
                      </a:r>
                      <a:endParaRPr lang="ru-RU" sz="1800">
                        <a:effectLst/>
                        <a:latin typeface="Arial" panose="020B0604020202020204" pitchFamily="34" charset="0"/>
                        <a:ea typeface="Yu Mincho" panose="02020400000000000000" pitchFamily="18" charset="-128"/>
                        <a:cs typeface="Arial" panose="020B0604020202020204" pitchFamily="34" charset="0"/>
                      </a:endParaRPr>
                    </a:p>
                  </a:txBody>
                  <a:tcPr marL="68580" marR="68580" marT="0" marB="0"/>
                </a:tc>
                <a:tc>
                  <a:txBody>
                    <a:bodyPr/>
                    <a:lstStyle/>
                    <a:p>
                      <a:pPr algn="ctr">
                        <a:lnSpc>
                          <a:spcPct val="107000"/>
                        </a:lnSpc>
                        <a:spcAft>
                          <a:spcPts val="0"/>
                        </a:spcAft>
                      </a:pPr>
                      <a:r>
                        <a:rPr lang="kk-KZ" sz="1800">
                          <a:effectLst/>
                          <a:latin typeface="Arial" panose="020B0604020202020204" pitchFamily="34" charset="0"/>
                          <a:cs typeface="Arial" panose="020B0604020202020204" pitchFamily="34" charset="0"/>
                        </a:rPr>
                        <a:t>72000</a:t>
                      </a:r>
                      <a:endParaRPr lang="ru-RU" sz="1800">
                        <a:effectLst/>
                        <a:latin typeface="Arial" panose="020B0604020202020204" pitchFamily="34" charset="0"/>
                        <a:ea typeface="Yu Mincho" panose="02020400000000000000" pitchFamily="18" charset="-128"/>
                        <a:cs typeface="Arial" panose="020B0604020202020204" pitchFamily="34" charset="0"/>
                      </a:endParaRPr>
                    </a:p>
                  </a:txBody>
                  <a:tcPr marL="68580" marR="68580" marT="0" marB="0"/>
                </a:tc>
                <a:extLst>
                  <a:ext uri="{0D108BD9-81ED-4DB2-BD59-A6C34878D82A}">
                    <a16:rowId xmlns="" xmlns:a16="http://schemas.microsoft.com/office/drawing/2014/main" val="2688384573"/>
                  </a:ext>
                </a:extLst>
              </a:tr>
              <a:tr h="479499">
                <a:tc gridSpan="2">
                  <a:txBody>
                    <a:bodyPr/>
                    <a:lstStyle/>
                    <a:p>
                      <a:pPr algn="ctr">
                        <a:lnSpc>
                          <a:spcPct val="107000"/>
                        </a:lnSpc>
                        <a:spcAft>
                          <a:spcPts val="0"/>
                        </a:spcAft>
                      </a:pPr>
                      <a:r>
                        <a:rPr lang="kk-KZ" sz="1800">
                          <a:effectLst/>
                          <a:latin typeface="Arial" panose="020B0604020202020204" pitchFamily="34" charset="0"/>
                          <a:cs typeface="Arial" panose="020B0604020202020204" pitchFamily="34" charset="0"/>
                        </a:rPr>
                        <a:t>жарнама</a:t>
                      </a:r>
                      <a:endParaRPr lang="ru-RU" sz="1800">
                        <a:effectLst/>
                        <a:latin typeface="Arial" panose="020B0604020202020204" pitchFamily="34" charset="0"/>
                        <a:ea typeface="Yu Mincho" panose="02020400000000000000" pitchFamily="18" charset="-128"/>
                        <a:cs typeface="Arial" panose="020B0604020202020204" pitchFamily="34" charset="0"/>
                      </a:endParaRPr>
                    </a:p>
                  </a:txBody>
                  <a:tcPr marL="68580" marR="68580" marT="0" marB="0"/>
                </a:tc>
                <a:tc hMerge="1">
                  <a:txBody>
                    <a:bodyPr/>
                    <a:lstStyle/>
                    <a:p>
                      <a:endParaRPr lang="ru-RU"/>
                    </a:p>
                  </a:txBody>
                  <a:tcPr/>
                </a:tc>
                <a:tc>
                  <a:txBody>
                    <a:bodyPr/>
                    <a:lstStyle/>
                    <a:p>
                      <a:pPr algn="ctr">
                        <a:lnSpc>
                          <a:spcPct val="107000"/>
                        </a:lnSpc>
                        <a:spcAft>
                          <a:spcPts val="0"/>
                        </a:spcAft>
                      </a:pPr>
                      <a:r>
                        <a:rPr lang="kk-KZ" sz="1800">
                          <a:effectLst/>
                          <a:latin typeface="Arial" panose="020B0604020202020204" pitchFamily="34" charset="0"/>
                          <a:cs typeface="Arial" panose="020B0604020202020204" pitchFamily="34" charset="0"/>
                        </a:rPr>
                        <a:t>55000</a:t>
                      </a:r>
                      <a:endParaRPr lang="ru-RU" sz="1800">
                        <a:effectLst/>
                        <a:latin typeface="Arial" panose="020B0604020202020204" pitchFamily="34" charset="0"/>
                        <a:ea typeface="Yu Mincho" panose="02020400000000000000" pitchFamily="18" charset="-128"/>
                        <a:cs typeface="Arial" panose="020B0604020202020204" pitchFamily="34" charset="0"/>
                      </a:endParaRPr>
                    </a:p>
                  </a:txBody>
                  <a:tcPr marL="68580" marR="68580" marT="0" marB="0"/>
                </a:tc>
                <a:tc>
                  <a:txBody>
                    <a:bodyPr/>
                    <a:lstStyle/>
                    <a:p>
                      <a:pPr algn="ctr">
                        <a:lnSpc>
                          <a:spcPct val="107000"/>
                        </a:lnSpc>
                        <a:spcAft>
                          <a:spcPts val="0"/>
                        </a:spcAft>
                      </a:pPr>
                      <a:r>
                        <a:rPr lang="kk-KZ" sz="1800">
                          <a:effectLst/>
                          <a:latin typeface="Arial" panose="020B0604020202020204" pitchFamily="34" charset="0"/>
                          <a:cs typeface="Arial" panose="020B0604020202020204" pitchFamily="34" charset="0"/>
                        </a:rPr>
                        <a:t>60000</a:t>
                      </a:r>
                      <a:endParaRPr lang="ru-RU" sz="1800">
                        <a:effectLst/>
                        <a:latin typeface="Arial" panose="020B0604020202020204" pitchFamily="34" charset="0"/>
                        <a:ea typeface="Yu Mincho" panose="02020400000000000000" pitchFamily="18" charset="-128"/>
                        <a:cs typeface="Arial" panose="020B0604020202020204" pitchFamily="34" charset="0"/>
                      </a:endParaRPr>
                    </a:p>
                  </a:txBody>
                  <a:tcPr marL="68580" marR="68580" marT="0" marB="0"/>
                </a:tc>
                <a:extLst>
                  <a:ext uri="{0D108BD9-81ED-4DB2-BD59-A6C34878D82A}">
                    <a16:rowId xmlns="" xmlns:a16="http://schemas.microsoft.com/office/drawing/2014/main" val="2019452395"/>
                  </a:ext>
                </a:extLst>
              </a:tr>
              <a:tr h="479499">
                <a:tc gridSpan="2">
                  <a:txBody>
                    <a:bodyPr/>
                    <a:lstStyle/>
                    <a:p>
                      <a:pPr algn="ctr">
                        <a:lnSpc>
                          <a:spcPct val="107000"/>
                        </a:lnSpc>
                        <a:spcAft>
                          <a:spcPts val="0"/>
                        </a:spcAft>
                      </a:pPr>
                      <a:r>
                        <a:rPr lang="ru-RU" sz="1800">
                          <a:effectLst/>
                          <a:latin typeface="Arial" panose="020B0604020202020204" pitchFamily="34" charset="0"/>
                          <a:cs typeface="Arial" panose="020B0604020202020204" pitchFamily="34" charset="0"/>
                        </a:rPr>
                        <a:t>басқа ауыспалы шығыстар</a:t>
                      </a:r>
                      <a:endParaRPr lang="ru-RU" sz="1800">
                        <a:effectLst/>
                        <a:latin typeface="Arial" panose="020B0604020202020204" pitchFamily="34" charset="0"/>
                        <a:ea typeface="Yu Mincho" panose="02020400000000000000" pitchFamily="18" charset="-128"/>
                        <a:cs typeface="Arial" panose="020B0604020202020204" pitchFamily="34" charset="0"/>
                      </a:endParaRPr>
                    </a:p>
                  </a:txBody>
                  <a:tcPr marL="68580" marR="68580" marT="0" marB="0"/>
                </a:tc>
                <a:tc hMerge="1">
                  <a:txBody>
                    <a:bodyPr/>
                    <a:lstStyle/>
                    <a:p>
                      <a:endParaRPr lang="ru-RU"/>
                    </a:p>
                  </a:txBody>
                  <a:tcPr/>
                </a:tc>
                <a:tc>
                  <a:txBody>
                    <a:bodyPr/>
                    <a:lstStyle/>
                    <a:p>
                      <a:pPr algn="ctr">
                        <a:lnSpc>
                          <a:spcPct val="107000"/>
                        </a:lnSpc>
                        <a:spcAft>
                          <a:spcPts val="0"/>
                        </a:spcAft>
                      </a:pPr>
                      <a:r>
                        <a:rPr lang="kk-KZ" sz="1800" dirty="0">
                          <a:effectLst/>
                          <a:latin typeface="Arial" panose="020B0604020202020204" pitchFamily="34" charset="0"/>
                          <a:cs typeface="Arial" panose="020B0604020202020204" pitchFamily="34" charset="0"/>
                        </a:rPr>
                        <a:t>1320000</a:t>
                      </a:r>
                      <a:endParaRPr lang="ru-RU" sz="1800" dirty="0">
                        <a:effectLst/>
                        <a:latin typeface="Arial" panose="020B0604020202020204" pitchFamily="34" charset="0"/>
                        <a:ea typeface="Yu Mincho" panose="02020400000000000000" pitchFamily="18" charset="-128"/>
                        <a:cs typeface="Arial" panose="020B0604020202020204" pitchFamily="34" charset="0"/>
                      </a:endParaRPr>
                    </a:p>
                  </a:txBody>
                  <a:tcPr marL="68580" marR="68580" marT="0" marB="0"/>
                </a:tc>
                <a:tc>
                  <a:txBody>
                    <a:bodyPr/>
                    <a:lstStyle/>
                    <a:p>
                      <a:pPr algn="ctr">
                        <a:lnSpc>
                          <a:spcPct val="107000"/>
                        </a:lnSpc>
                        <a:spcAft>
                          <a:spcPts val="0"/>
                        </a:spcAft>
                      </a:pPr>
                      <a:r>
                        <a:rPr lang="kk-KZ" sz="1800">
                          <a:effectLst/>
                          <a:latin typeface="Arial" panose="020B0604020202020204" pitchFamily="34" charset="0"/>
                          <a:cs typeface="Arial" panose="020B0604020202020204" pitchFamily="34" charset="0"/>
                        </a:rPr>
                        <a:t>1440000</a:t>
                      </a:r>
                      <a:endParaRPr lang="ru-RU" sz="1800">
                        <a:effectLst/>
                        <a:latin typeface="Arial" panose="020B0604020202020204" pitchFamily="34" charset="0"/>
                        <a:ea typeface="Yu Mincho" panose="02020400000000000000" pitchFamily="18" charset="-128"/>
                        <a:cs typeface="Arial" panose="020B0604020202020204" pitchFamily="34" charset="0"/>
                      </a:endParaRPr>
                    </a:p>
                  </a:txBody>
                  <a:tcPr marL="68580" marR="68580" marT="0" marB="0"/>
                </a:tc>
                <a:extLst>
                  <a:ext uri="{0D108BD9-81ED-4DB2-BD59-A6C34878D82A}">
                    <a16:rowId xmlns="" xmlns:a16="http://schemas.microsoft.com/office/drawing/2014/main" val="1481203227"/>
                  </a:ext>
                </a:extLst>
              </a:tr>
              <a:tr h="479499">
                <a:tc gridSpan="2">
                  <a:txBody>
                    <a:bodyPr/>
                    <a:lstStyle/>
                    <a:p>
                      <a:pPr algn="ctr">
                        <a:lnSpc>
                          <a:spcPct val="107000"/>
                        </a:lnSpc>
                        <a:spcAft>
                          <a:spcPts val="0"/>
                        </a:spcAft>
                      </a:pPr>
                      <a:r>
                        <a:rPr lang="ru-RU" sz="1800">
                          <a:effectLst/>
                          <a:latin typeface="Arial" panose="020B0604020202020204" pitchFamily="34" charset="0"/>
                          <a:cs typeface="Arial" panose="020B0604020202020204" pitchFamily="34" charset="0"/>
                        </a:rPr>
                        <a:t>шығындардың барлығы</a:t>
                      </a:r>
                      <a:endParaRPr lang="ru-RU" sz="1800">
                        <a:effectLst/>
                        <a:latin typeface="Arial" panose="020B0604020202020204" pitchFamily="34" charset="0"/>
                        <a:ea typeface="Yu Mincho" panose="02020400000000000000" pitchFamily="18" charset="-128"/>
                        <a:cs typeface="Arial" panose="020B0604020202020204" pitchFamily="34" charset="0"/>
                      </a:endParaRPr>
                    </a:p>
                  </a:txBody>
                  <a:tcPr marL="68580" marR="68580" marT="0" marB="0"/>
                </a:tc>
                <a:tc hMerge="1">
                  <a:txBody>
                    <a:bodyPr/>
                    <a:lstStyle/>
                    <a:p>
                      <a:endParaRPr lang="ru-RU"/>
                    </a:p>
                  </a:txBody>
                  <a:tcPr/>
                </a:tc>
                <a:tc>
                  <a:txBody>
                    <a:bodyPr/>
                    <a:lstStyle/>
                    <a:p>
                      <a:pPr algn="ctr">
                        <a:lnSpc>
                          <a:spcPct val="107000"/>
                        </a:lnSpc>
                        <a:spcAft>
                          <a:spcPts val="0"/>
                        </a:spcAft>
                      </a:pPr>
                      <a:r>
                        <a:rPr lang="kk-KZ" sz="1800">
                          <a:effectLst/>
                          <a:latin typeface="Arial" panose="020B0604020202020204" pitchFamily="34" charset="0"/>
                          <a:cs typeface="Arial" panose="020B0604020202020204" pitchFamily="34" charset="0"/>
                        </a:rPr>
                        <a:t>17138250</a:t>
                      </a:r>
                      <a:endParaRPr lang="ru-RU" sz="1800">
                        <a:effectLst/>
                        <a:latin typeface="Arial" panose="020B0604020202020204" pitchFamily="34" charset="0"/>
                        <a:ea typeface="Yu Mincho" panose="02020400000000000000" pitchFamily="18" charset="-128"/>
                        <a:cs typeface="Arial" panose="020B0604020202020204" pitchFamily="34" charset="0"/>
                      </a:endParaRPr>
                    </a:p>
                  </a:txBody>
                  <a:tcPr marL="68580" marR="68580" marT="0" marB="0"/>
                </a:tc>
                <a:tc>
                  <a:txBody>
                    <a:bodyPr/>
                    <a:lstStyle/>
                    <a:p>
                      <a:pPr algn="ctr">
                        <a:lnSpc>
                          <a:spcPct val="107000"/>
                        </a:lnSpc>
                        <a:spcAft>
                          <a:spcPts val="0"/>
                        </a:spcAft>
                      </a:pPr>
                      <a:r>
                        <a:rPr lang="kk-KZ" sz="1800" dirty="0">
                          <a:effectLst/>
                          <a:latin typeface="Arial" panose="020B0604020202020204" pitchFamily="34" charset="0"/>
                          <a:cs typeface="Arial" panose="020B0604020202020204" pitchFamily="34" charset="0"/>
                        </a:rPr>
                        <a:t>1599300</a:t>
                      </a:r>
                      <a:endParaRPr lang="ru-RU" sz="1800" dirty="0">
                        <a:effectLst/>
                        <a:latin typeface="Arial" panose="020B0604020202020204" pitchFamily="34" charset="0"/>
                        <a:ea typeface="Yu Mincho" panose="02020400000000000000" pitchFamily="18" charset="-128"/>
                        <a:cs typeface="Arial" panose="020B0604020202020204" pitchFamily="34" charset="0"/>
                      </a:endParaRPr>
                    </a:p>
                  </a:txBody>
                  <a:tcPr marL="68580" marR="68580" marT="0" marB="0"/>
                </a:tc>
                <a:extLst>
                  <a:ext uri="{0D108BD9-81ED-4DB2-BD59-A6C34878D82A}">
                    <a16:rowId xmlns="" xmlns:a16="http://schemas.microsoft.com/office/drawing/2014/main" val="4208441816"/>
                  </a:ext>
                </a:extLst>
              </a:tr>
            </a:tbl>
          </a:graphicData>
        </a:graphic>
      </p:graphicFrame>
    </p:spTree>
    <p:extLst>
      <p:ext uri="{BB962C8B-B14F-4D97-AF65-F5344CB8AC3E}">
        <p14:creationId xmlns:p14="http://schemas.microsoft.com/office/powerpoint/2010/main" val="243296210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Таблица 3">
            <a:extLst>
              <a:ext uri="{FF2B5EF4-FFF2-40B4-BE49-F238E27FC236}">
                <a16:creationId xmlns="" xmlns:a16="http://schemas.microsoft.com/office/drawing/2014/main" id="{D72482B8-EBD8-4239-B9D4-093A3FDB837C}"/>
              </a:ext>
            </a:extLst>
          </p:cNvPr>
          <p:cNvGraphicFramePr>
            <a:graphicFrameLocks noGrp="1"/>
          </p:cNvGraphicFramePr>
          <p:nvPr>
            <p:extLst>
              <p:ext uri="{D42A27DB-BD31-4B8C-83A1-F6EECF244321}">
                <p14:modId xmlns:p14="http://schemas.microsoft.com/office/powerpoint/2010/main" val="3775353825"/>
              </p:ext>
            </p:extLst>
          </p:nvPr>
        </p:nvGraphicFramePr>
        <p:xfrm>
          <a:off x="1012874" y="281354"/>
          <a:ext cx="10888394" cy="6288260"/>
        </p:xfrm>
        <a:graphic>
          <a:graphicData uri="http://schemas.openxmlformats.org/drawingml/2006/table">
            <a:tbl>
              <a:tblPr>
                <a:tableStyleId>{073A0DAA-6AF3-43AB-8588-CEC1D06C72B9}</a:tableStyleId>
              </a:tblPr>
              <a:tblGrid>
                <a:gridCol w="5444197">
                  <a:extLst>
                    <a:ext uri="{9D8B030D-6E8A-4147-A177-3AD203B41FA5}">
                      <a16:colId xmlns="" xmlns:a16="http://schemas.microsoft.com/office/drawing/2014/main" val="998808492"/>
                    </a:ext>
                  </a:extLst>
                </a:gridCol>
                <a:gridCol w="5444197">
                  <a:extLst>
                    <a:ext uri="{9D8B030D-6E8A-4147-A177-3AD203B41FA5}">
                      <a16:colId xmlns="" xmlns:a16="http://schemas.microsoft.com/office/drawing/2014/main" val="1828144900"/>
                    </a:ext>
                  </a:extLst>
                </a:gridCol>
              </a:tblGrid>
              <a:tr h="628826">
                <a:tc gridSpan="2">
                  <a:txBody>
                    <a:bodyPr/>
                    <a:lstStyle/>
                    <a:p>
                      <a:pPr algn="ctr">
                        <a:lnSpc>
                          <a:spcPct val="107000"/>
                        </a:lnSpc>
                        <a:spcAft>
                          <a:spcPts val="0"/>
                        </a:spcAft>
                      </a:pPr>
                      <a:r>
                        <a:rPr lang="kk-KZ" sz="2400" dirty="0">
                          <a:effectLst/>
                          <a:latin typeface="Arial" panose="020B0604020202020204" pitchFamily="34" charset="0"/>
                          <a:cs typeface="Arial" panose="020B0604020202020204" pitchFamily="34" charset="0"/>
                        </a:rPr>
                        <a:t>А</a:t>
                      </a:r>
                      <a:r>
                        <a:rPr lang="ru-RU" sz="2400" dirty="0" err="1">
                          <a:effectLst/>
                          <a:latin typeface="Arial" panose="020B0604020202020204" pitchFamily="34" charset="0"/>
                          <a:cs typeface="Arial" panose="020B0604020202020204" pitchFamily="34" charset="0"/>
                        </a:rPr>
                        <a:t>лғашқы</a:t>
                      </a:r>
                      <a:r>
                        <a:rPr lang="ru-RU" sz="2400" dirty="0">
                          <a:effectLst/>
                          <a:latin typeface="Arial" panose="020B0604020202020204" pitchFamily="34" charset="0"/>
                          <a:cs typeface="Arial" panose="020B0604020202020204" pitchFamily="34" charset="0"/>
                        </a:rPr>
                        <a:t> </a:t>
                      </a:r>
                      <a:r>
                        <a:rPr lang="ru-RU" sz="2400" dirty="0" err="1">
                          <a:effectLst/>
                          <a:latin typeface="Arial" panose="020B0604020202020204" pitchFamily="34" charset="0"/>
                          <a:cs typeface="Arial" panose="020B0604020202020204" pitchFamily="34" charset="0"/>
                        </a:rPr>
                        <a:t>айлардағы</a:t>
                      </a:r>
                      <a:r>
                        <a:rPr lang="ru-RU" sz="2400" dirty="0">
                          <a:effectLst/>
                          <a:latin typeface="Arial" panose="020B0604020202020204" pitchFamily="34" charset="0"/>
                          <a:cs typeface="Arial" panose="020B0604020202020204" pitchFamily="34" charset="0"/>
                        </a:rPr>
                        <a:t> </a:t>
                      </a:r>
                      <a:r>
                        <a:rPr lang="ru-RU" sz="2400" dirty="0" err="1">
                          <a:effectLst/>
                          <a:latin typeface="Arial" panose="020B0604020202020204" pitchFamily="34" charset="0"/>
                          <a:cs typeface="Arial" panose="020B0604020202020204" pitchFamily="34" charset="0"/>
                        </a:rPr>
                        <a:t>қаржы</a:t>
                      </a:r>
                      <a:r>
                        <a:rPr lang="ru-RU" sz="2400" dirty="0">
                          <a:effectLst/>
                          <a:latin typeface="Arial" panose="020B0604020202020204" pitchFamily="34" charset="0"/>
                          <a:cs typeface="Arial" panose="020B0604020202020204" pitchFamily="34" charset="0"/>
                        </a:rPr>
                        <a:t> </a:t>
                      </a:r>
                      <a:r>
                        <a:rPr lang="ru-RU" sz="2400" dirty="0" err="1">
                          <a:effectLst/>
                          <a:latin typeface="Arial" panose="020B0604020202020204" pitchFamily="34" charset="0"/>
                          <a:cs typeface="Arial" panose="020B0604020202020204" pitchFamily="34" charset="0"/>
                        </a:rPr>
                        <a:t>жоспары</a:t>
                      </a:r>
                      <a:endParaRPr lang="ru-RU" sz="1800" dirty="0">
                        <a:effectLst/>
                        <a:latin typeface="Arial" panose="020B0604020202020204" pitchFamily="34" charset="0"/>
                        <a:ea typeface="Yu Mincho" panose="02020400000000000000" pitchFamily="18" charset="-128"/>
                        <a:cs typeface="Arial" panose="020B0604020202020204" pitchFamily="34" charset="0"/>
                      </a:endParaRPr>
                    </a:p>
                  </a:txBody>
                  <a:tcPr marL="68580" marR="68580" marT="0" marB="0"/>
                </a:tc>
                <a:tc hMerge="1">
                  <a:txBody>
                    <a:bodyPr/>
                    <a:lstStyle/>
                    <a:p>
                      <a:endParaRPr lang="ru-RU"/>
                    </a:p>
                  </a:txBody>
                  <a:tcPr/>
                </a:tc>
                <a:extLst>
                  <a:ext uri="{0D108BD9-81ED-4DB2-BD59-A6C34878D82A}">
                    <a16:rowId xmlns="" xmlns:a16="http://schemas.microsoft.com/office/drawing/2014/main" val="883536367"/>
                  </a:ext>
                </a:extLst>
              </a:tr>
              <a:tr h="628826">
                <a:tc>
                  <a:txBody>
                    <a:bodyPr/>
                    <a:lstStyle/>
                    <a:p>
                      <a:pPr>
                        <a:lnSpc>
                          <a:spcPct val="107000"/>
                        </a:lnSpc>
                        <a:spcAft>
                          <a:spcPts val="0"/>
                        </a:spcAft>
                      </a:pPr>
                      <a:r>
                        <a:rPr lang="ru-RU" sz="2400">
                          <a:effectLst/>
                          <a:latin typeface="Arial" panose="020B0604020202020204" pitchFamily="34" charset="0"/>
                          <a:cs typeface="Arial" panose="020B0604020202020204" pitchFamily="34" charset="0"/>
                        </a:rPr>
                        <a:t>орташа чек</a:t>
                      </a:r>
                      <a:endParaRPr lang="ru-RU" sz="1800">
                        <a:effectLst/>
                        <a:latin typeface="Arial" panose="020B0604020202020204" pitchFamily="34" charset="0"/>
                        <a:ea typeface="Yu Mincho" panose="02020400000000000000" pitchFamily="18" charset="-128"/>
                        <a:cs typeface="Arial" panose="020B0604020202020204" pitchFamily="34" charset="0"/>
                      </a:endParaRPr>
                    </a:p>
                  </a:txBody>
                  <a:tcPr marL="68580" marR="68580" marT="0" marB="0"/>
                </a:tc>
                <a:tc>
                  <a:txBody>
                    <a:bodyPr/>
                    <a:lstStyle/>
                    <a:p>
                      <a:pPr>
                        <a:lnSpc>
                          <a:spcPct val="107000"/>
                        </a:lnSpc>
                        <a:spcAft>
                          <a:spcPts val="0"/>
                        </a:spcAft>
                      </a:pPr>
                      <a:r>
                        <a:rPr lang="kk-KZ" sz="2400">
                          <a:effectLst/>
                          <a:latin typeface="Arial" panose="020B0604020202020204" pitchFamily="34" charset="0"/>
                          <a:cs typeface="Arial" panose="020B0604020202020204" pitchFamily="34" charset="0"/>
                        </a:rPr>
                        <a:t>3000-5000</a:t>
                      </a:r>
                      <a:endParaRPr lang="ru-RU" sz="1800">
                        <a:effectLst/>
                        <a:latin typeface="Arial" panose="020B0604020202020204" pitchFamily="34" charset="0"/>
                        <a:ea typeface="Yu Mincho" panose="02020400000000000000" pitchFamily="18" charset="-128"/>
                        <a:cs typeface="Arial" panose="020B0604020202020204" pitchFamily="34" charset="0"/>
                      </a:endParaRPr>
                    </a:p>
                  </a:txBody>
                  <a:tcPr marL="68580" marR="68580" marT="0" marB="0"/>
                </a:tc>
                <a:extLst>
                  <a:ext uri="{0D108BD9-81ED-4DB2-BD59-A6C34878D82A}">
                    <a16:rowId xmlns="" xmlns:a16="http://schemas.microsoft.com/office/drawing/2014/main" val="628749207"/>
                  </a:ext>
                </a:extLst>
              </a:tr>
              <a:tr h="628826">
                <a:tc>
                  <a:txBody>
                    <a:bodyPr/>
                    <a:lstStyle/>
                    <a:p>
                      <a:pPr>
                        <a:lnSpc>
                          <a:spcPct val="107000"/>
                        </a:lnSpc>
                        <a:spcAft>
                          <a:spcPts val="0"/>
                        </a:spcAft>
                      </a:pPr>
                      <a:r>
                        <a:rPr lang="ru-RU" sz="2400">
                          <a:effectLst/>
                          <a:latin typeface="Arial" panose="020B0604020202020204" pitchFamily="34" charset="0"/>
                          <a:cs typeface="Arial" panose="020B0604020202020204" pitchFamily="34" charset="0"/>
                        </a:rPr>
                        <a:t>келушілердің орташа саны</a:t>
                      </a:r>
                      <a:endParaRPr lang="ru-RU" sz="1800">
                        <a:effectLst/>
                        <a:latin typeface="Arial" panose="020B0604020202020204" pitchFamily="34" charset="0"/>
                        <a:ea typeface="Yu Mincho" panose="02020400000000000000" pitchFamily="18" charset="-128"/>
                        <a:cs typeface="Arial" panose="020B0604020202020204" pitchFamily="34" charset="0"/>
                      </a:endParaRPr>
                    </a:p>
                  </a:txBody>
                  <a:tcPr marL="68580" marR="68580" marT="0" marB="0"/>
                </a:tc>
                <a:tc>
                  <a:txBody>
                    <a:bodyPr/>
                    <a:lstStyle/>
                    <a:p>
                      <a:pPr>
                        <a:lnSpc>
                          <a:spcPct val="107000"/>
                        </a:lnSpc>
                        <a:spcAft>
                          <a:spcPts val="0"/>
                        </a:spcAft>
                      </a:pPr>
                      <a:r>
                        <a:rPr lang="kk-KZ" sz="2400">
                          <a:effectLst/>
                          <a:latin typeface="Arial" panose="020B0604020202020204" pitchFamily="34" charset="0"/>
                          <a:cs typeface="Arial" panose="020B0604020202020204" pitchFamily="34" charset="0"/>
                        </a:rPr>
                        <a:t>50</a:t>
                      </a:r>
                      <a:endParaRPr lang="ru-RU" sz="1800">
                        <a:effectLst/>
                        <a:latin typeface="Arial" panose="020B0604020202020204" pitchFamily="34" charset="0"/>
                        <a:ea typeface="Yu Mincho" panose="02020400000000000000" pitchFamily="18" charset="-128"/>
                        <a:cs typeface="Arial" panose="020B0604020202020204" pitchFamily="34" charset="0"/>
                      </a:endParaRPr>
                    </a:p>
                  </a:txBody>
                  <a:tcPr marL="68580" marR="68580" marT="0" marB="0"/>
                </a:tc>
                <a:extLst>
                  <a:ext uri="{0D108BD9-81ED-4DB2-BD59-A6C34878D82A}">
                    <a16:rowId xmlns="" xmlns:a16="http://schemas.microsoft.com/office/drawing/2014/main" val="501455019"/>
                  </a:ext>
                </a:extLst>
              </a:tr>
              <a:tr h="628826">
                <a:tc>
                  <a:txBody>
                    <a:bodyPr/>
                    <a:lstStyle/>
                    <a:p>
                      <a:pPr>
                        <a:lnSpc>
                          <a:spcPct val="107000"/>
                        </a:lnSpc>
                        <a:spcAft>
                          <a:spcPts val="0"/>
                        </a:spcAft>
                      </a:pPr>
                      <a:r>
                        <a:rPr lang="ru-RU" sz="2400">
                          <a:effectLst/>
                          <a:latin typeface="Arial" panose="020B0604020202020204" pitchFamily="34" charset="0"/>
                          <a:cs typeface="Arial" panose="020B0604020202020204" pitchFamily="34" charset="0"/>
                        </a:rPr>
                        <a:t>барлық кірістер</a:t>
                      </a:r>
                      <a:endParaRPr lang="ru-RU" sz="1800">
                        <a:effectLst/>
                        <a:latin typeface="Arial" panose="020B0604020202020204" pitchFamily="34" charset="0"/>
                        <a:ea typeface="Yu Mincho" panose="02020400000000000000" pitchFamily="18" charset="-128"/>
                        <a:cs typeface="Arial" panose="020B0604020202020204" pitchFamily="34" charset="0"/>
                      </a:endParaRPr>
                    </a:p>
                  </a:txBody>
                  <a:tcPr marL="68580" marR="68580" marT="0" marB="0"/>
                </a:tc>
                <a:tc>
                  <a:txBody>
                    <a:bodyPr/>
                    <a:lstStyle/>
                    <a:p>
                      <a:pPr>
                        <a:lnSpc>
                          <a:spcPct val="107000"/>
                        </a:lnSpc>
                        <a:spcAft>
                          <a:spcPts val="0"/>
                        </a:spcAft>
                      </a:pPr>
                      <a:r>
                        <a:rPr lang="kk-KZ" sz="2400" dirty="0">
                          <a:effectLst/>
                          <a:latin typeface="Arial" panose="020B0604020202020204" pitchFamily="34" charset="0"/>
                          <a:cs typeface="Arial" panose="020B0604020202020204" pitchFamily="34" charset="0"/>
                        </a:rPr>
                        <a:t>7500000</a:t>
                      </a:r>
                      <a:endParaRPr lang="ru-RU" sz="1800" dirty="0">
                        <a:effectLst/>
                        <a:latin typeface="Arial" panose="020B0604020202020204" pitchFamily="34" charset="0"/>
                        <a:ea typeface="Yu Mincho" panose="02020400000000000000" pitchFamily="18" charset="-128"/>
                        <a:cs typeface="Arial" panose="020B0604020202020204" pitchFamily="34" charset="0"/>
                      </a:endParaRPr>
                    </a:p>
                  </a:txBody>
                  <a:tcPr marL="68580" marR="68580" marT="0" marB="0"/>
                </a:tc>
                <a:extLst>
                  <a:ext uri="{0D108BD9-81ED-4DB2-BD59-A6C34878D82A}">
                    <a16:rowId xmlns="" xmlns:a16="http://schemas.microsoft.com/office/drawing/2014/main" val="2342510915"/>
                  </a:ext>
                </a:extLst>
              </a:tr>
              <a:tr h="628826">
                <a:tc>
                  <a:txBody>
                    <a:bodyPr/>
                    <a:lstStyle/>
                    <a:p>
                      <a:pPr>
                        <a:lnSpc>
                          <a:spcPct val="107000"/>
                        </a:lnSpc>
                        <a:spcAft>
                          <a:spcPts val="0"/>
                        </a:spcAft>
                      </a:pPr>
                      <a:r>
                        <a:rPr lang="kk-KZ" sz="2400">
                          <a:effectLst/>
                          <a:latin typeface="Arial" panose="020B0604020202020204" pitchFamily="34" charset="0"/>
                          <a:cs typeface="Arial" panose="020B0604020202020204" pitchFamily="34" charset="0"/>
                        </a:rPr>
                        <a:t>Жалға алу</a:t>
                      </a:r>
                      <a:endParaRPr lang="ru-RU" sz="1800">
                        <a:effectLst/>
                        <a:latin typeface="Arial" panose="020B0604020202020204" pitchFamily="34" charset="0"/>
                        <a:ea typeface="Yu Mincho" panose="02020400000000000000" pitchFamily="18" charset="-128"/>
                        <a:cs typeface="Arial" panose="020B0604020202020204" pitchFamily="34" charset="0"/>
                      </a:endParaRPr>
                    </a:p>
                  </a:txBody>
                  <a:tcPr marL="68580" marR="68580" marT="0" marB="0"/>
                </a:tc>
                <a:tc>
                  <a:txBody>
                    <a:bodyPr/>
                    <a:lstStyle/>
                    <a:p>
                      <a:pPr>
                        <a:lnSpc>
                          <a:spcPct val="107000"/>
                        </a:lnSpc>
                        <a:spcAft>
                          <a:spcPts val="0"/>
                        </a:spcAft>
                      </a:pPr>
                      <a:r>
                        <a:rPr lang="kk-KZ" sz="2400">
                          <a:effectLst/>
                          <a:latin typeface="Arial" panose="020B0604020202020204" pitchFamily="34" charset="0"/>
                          <a:cs typeface="Arial" panose="020B0604020202020204" pitchFamily="34" charset="0"/>
                        </a:rPr>
                        <a:t>1500000</a:t>
                      </a:r>
                      <a:endParaRPr lang="ru-RU" sz="1800">
                        <a:effectLst/>
                        <a:latin typeface="Arial" panose="020B0604020202020204" pitchFamily="34" charset="0"/>
                        <a:ea typeface="Yu Mincho" panose="02020400000000000000" pitchFamily="18" charset="-128"/>
                        <a:cs typeface="Arial" panose="020B0604020202020204" pitchFamily="34" charset="0"/>
                      </a:endParaRPr>
                    </a:p>
                  </a:txBody>
                  <a:tcPr marL="68580" marR="68580" marT="0" marB="0"/>
                </a:tc>
                <a:extLst>
                  <a:ext uri="{0D108BD9-81ED-4DB2-BD59-A6C34878D82A}">
                    <a16:rowId xmlns="" xmlns:a16="http://schemas.microsoft.com/office/drawing/2014/main" val="2479807535"/>
                  </a:ext>
                </a:extLst>
              </a:tr>
              <a:tr h="628826">
                <a:tc>
                  <a:txBody>
                    <a:bodyPr/>
                    <a:lstStyle/>
                    <a:p>
                      <a:pPr>
                        <a:lnSpc>
                          <a:spcPct val="107000"/>
                        </a:lnSpc>
                        <a:spcAft>
                          <a:spcPts val="0"/>
                        </a:spcAft>
                      </a:pPr>
                      <a:r>
                        <a:rPr lang="kk-KZ" sz="2400">
                          <a:effectLst/>
                          <a:latin typeface="Arial" panose="020B0604020202020204" pitchFamily="34" charset="0"/>
                          <a:cs typeface="Arial" panose="020B0604020202020204" pitchFamily="34" charset="0"/>
                        </a:rPr>
                        <a:t>Ж/а</a:t>
                      </a:r>
                      <a:endParaRPr lang="ru-RU" sz="1800">
                        <a:effectLst/>
                        <a:latin typeface="Arial" panose="020B0604020202020204" pitchFamily="34" charset="0"/>
                        <a:ea typeface="Yu Mincho" panose="02020400000000000000" pitchFamily="18" charset="-128"/>
                        <a:cs typeface="Arial" panose="020B0604020202020204" pitchFamily="34" charset="0"/>
                      </a:endParaRPr>
                    </a:p>
                  </a:txBody>
                  <a:tcPr marL="68580" marR="68580" marT="0" marB="0"/>
                </a:tc>
                <a:tc>
                  <a:txBody>
                    <a:bodyPr/>
                    <a:lstStyle/>
                    <a:p>
                      <a:pPr>
                        <a:lnSpc>
                          <a:spcPct val="107000"/>
                        </a:lnSpc>
                        <a:spcAft>
                          <a:spcPts val="0"/>
                        </a:spcAft>
                      </a:pPr>
                      <a:r>
                        <a:rPr lang="kk-KZ" sz="2400">
                          <a:effectLst/>
                          <a:latin typeface="Arial" panose="020B0604020202020204" pitchFamily="34" charset="0"/>
                          <a:cs typeface="Arial" panose="020B0604020202020204" pitchFamily="34" charset="0"/>
                        </a:rPr>
                        <a:t>1875000</a:t>
                      </a:r>
                      <a:endParaRPr lang="ru-RU" sz="1800">
                        <a:effectLst/>
                        <a:latin typeface="Arial" panose="020B0604020202020204" pitchFamily="34" charset="0"/>
                        <a:ea typeface="Yu Mincho" panose="02020400000000000000" pitchFamily="18" charset="-128"/>
                        <a:cs typeface="Arial" panose="020B0604020202020204" pitchFamily="34" charset="0"/>
                      </a:endParaRPr>
                    </a:p>
                  </a:txBody>
                  <a:tcPr marL="68580" marR="68580" marT="0" marB="0"/>
                </a:tc>
                <a:extLst>
                  <a:ext uri="{0D108BD9-81ED-4DB2-BD59-A6C34878D82A}">
                    <a16:rowId xmlns="" xmlns:a16="http://schemas.microsoft.com/office/drawing/2014/main" val="1360169527"/>
                  </a:ext>
                </a:extLst>
              </a:tr>
              <a:tr h="628826">
                <a:tc>
                  <a:txBody>
                    <a:bodyPr/>
                    <a:lstStyle/>
                    <a:p>
                      <a:pPr>
                        <a:lnSpc>
                          <a:spcPct val="107000"/>
                        </a:lnSpc>
                        <a:spcAft>
                          <a:spcPts val="0"/>
                        </a:spcAft>
                      </a:pPr>
                      <a:r>
                        <a:rPr lang="kk-KZ" sz="2400">
                          <a:effectLst/>
                          <a:latin typeface="Arial" panose="020B0604020202020204" pitchFamily="34" charset="0"/>
                          <a:cs typeface="Arial" panose="020B0604020202020204" pitchFamily="34" charset="0"/>
                        </a:rPr>
                        <a:t>Маркетинг</a:t>
                      </a:r>
                      <a:endParaRPr lang="ru-RU" sz="1800">
                        <a:effectLst/>
                        <a:latin typeface="Arial" panose="020B0604020202020204" pitchFamily="34" charset="0"/>
                        <a:ea typeface="Yu Mincho" panose="02020400000000000000" pitchFamily="18" charset="-128"/>
                        <a:cs typeface="Arial" panose="020B0604020202020204" pitchFamily="34" charset="0"/>
                      </a:endParaRPr>
                    </a:p>
                  </a:txBody>
                  <a:tcPr marL="68580" marR="68580" marT="0" marB="0"/>
                </a:tc>
                <a:tc>
                  <a:txBody>
                    <a:bodyPr/>
                    <a:lstStyle/>
                    <a:p>
                      <a:pPr>
                        <a:lnSpc>
                          <a:spcPct val="107000"/>
                        </a:lnSpc>
                        <a:spcAft>
                          <a:spcPts val="0"/>
                        </a:spcAft>
                      </a:pPr>
                      <a:r>
                        <a:rPr lang="kk-KZ" sz="2400">
                          <a:effectLst/>
                          <a:latin typeface="Arial" panose="020B0604020202020204" pitchFamily="34" charset="0"/>
                          <a:cs typeface="Arial" panose="020B0604020202020204" pitchFamily="34" charset="0"/>
                        </a:rPr>
                        <a:t>750000</a:t>
                      </a:r>
                      <a:endParaRPr lang="ru-RU" sz="1800">
                        <a:effectLst/>
                        <a:latin typeface="Arial" panose="020B0604020202020204" pitchFamily="34" charset="0"/>
                        <a:ea typeface="Yu Mincho" panose="02020400000000000000" pitchFamily="18" charset="-128"/>
                        <a:cs typeface="Arial" panose="020B0604020202020204" pitchFamily="34" charset="0"/>
                      </a:endParaRPr>
                    </a:p>
                  </a:txBody>
                  <a:tcPr marL="68580" marR="68580" marT="0" marB="0"/>
                </a:tc>
                <a:extLst>
                  <a:ext uri="{0D108BD9-81ED-4DB2-BD59-A6C34878D82A}">
                    <a16:rowId xmlns="" xmlns:a16="http://schemas.microsoft.com/office/drawing/2014/main" val="2433085916"/>
                  </a:ext>
                </a:extLst>
              </a:tr>
              <a:tr h="628826">
                <a:tc>
                  <a:txBody>
                    <a:bodyPr/>
                    <a:lstStyle/>
                    <a:p>
                      <a:pPr>
                        <a:lnSpc>
                          <a:spcPct val="107000"/>
                        </a:lnSpc>
                        <a:spcAft>
                          <a:spcPts val="0"/>
                        </a:spcAft>
                      </a:pPr>
                      <a:r>
                        <a:rPr lang="ru-RU" sz="2400">
                          <a:effectLst/>
                          <a:latin typeface="Arial" panose="020B0604020202020204" pitchFamily="34" charset="0"/>
                          <a:cs typeface="Arial" panose="020B0604020202020204" pitchFamily="34" charset="0"/>
                        </a:rPr>
                        <a:t>қосымша шығындар</a:t>
                      </a:r>
                      <a:endParaRPr lang="ru-RU" sz="1800">
                        <a:effectLst/>
                        <a:latin typeface="Arial" panose="020B0604020202020204" pitchFamily="34" charset="0"/>
                        <a:ea typeface="Yu Mincho" panose="02020400000000000000" pitchFamily="18" charset="-128"/>
                        <a:cs typeface="Arial" panose="020B0604020202020204" pitchFamily="34" charset="0"/>
                      </a:endParaRPr>
                    </a:p>
                  </a:txBody>
                  <a:tcPr marL="68580" marR="68580" marT="0" marB="0"/>
                </a:tc>
                <a:tc>
                  <a:txBody>
                    <a:bodyPr/>
                    <a:lstStyle/>
                    <a:p>
                      <a:pPr>
                        <a:lnSpc>
                          <a:spcPct val="107000"/>
                        </a:lnSpc>
                        <a:spcAft>
                          <a:spcPts val="0"/>
                        </a:spcAft>
                      </a:pPr>
                      <a:r>
                        <a:rPr lang="kk-KZ" sz="2400">
                          <a:effectLst/>
                          <a:latin typeface="Arial" panose="020B0604020202020204" pitchFamily="34" charset="0"/>
                          <a:cs typeface="Arial" panose="020B0604020202020204" pitchFamily="34" charset="0"/>
                        </a:rPr>
                        <a:t>600000</a:t>
                      </a:r>
                      <a:endParaRPr lang="ru-RU" sz="1800">
                        <a:effectLst/>
                        <a:latin typeface="Arial" panose="020B0604020202020204" pitchFamily="34" charset="0"/>
                        <a:ea typeface="Yu Mincho" panose="02020400000000000000" pitchFamily="18" charset="-128"/>
                        <a:cs typeface="Arial" panose="020B0604020202020204" pitchFamily="34" charset="0"/>
                      </a:endParaRPr>
                    </a:p>
                  </a:txBody>
                  <a:tcPr marL="68580" marR="68580" marT="0" marB="0"/>
                </a:tc>
                <a:extLst>
                  <a:ext uri="{0D108BD9-81ED-4DB2-BD59-A6C34878D82A}">
                    <a16:rowId xmlns="" xmlns:a16="http://schemas.microsoft.com/office/drawing/2014/main" val="3132407568"/>
                  </a:ext>
                </a:extLst>
              </a:tr>
              <a:tr h="628826">
                <a:tc>
                  <a:txBody>
                    <a:bodyPr/>
                    <a:lstStyle/>
                    <a:p>
                      <a:pPr>
                        <a:lnSpc>
                          <a:spcPct val="107000"/>
                        </a:lnSpc>
                        <a:spcAft>
                          <a:spcPts val="0"/>
                        </a:spcAft>
                      </a:pPr>
                      <a:r>
                        <a:rPr lang="ru-RU" sz="2400" dirty="0" err="1">
                          <a:effectLst/>
                          <a:latin typeface="Arial" panose="020B0604020202020204" pitchFamily="34" charset="0"/>
                          <a:cs typeface="Arial" panose="020B0604020202020204" pitchFamily="34" charset="0"/>
                        </a:rPr>
                        <a:t>барлық</a:t>
                      </a:r>
                      <a:r>
                        <a:rPr lang="ru-RU" sz="2400" dirty="0">
                          <a:effectLst/>
                          <a:latin typeface="Arial" panose="020B0604020202020204" pitchFamily="34" charset="0"/>
                          <a:cs typeface="Arial" panose="020B0604020202020204" pitchFamily="34" charset="0"/>
                        </a:rPr>
                        <a:t> </a:t>
                      </a:r>
                      <a:r>
                        <a:rPr lang="ru-RU" sz="2400" dirty="0" err="1">
                          <a:effectLst/>
                          <a:latin typeface="Arial" panose="020B0604020202020204" pitchFamily="34" charset="0"/>
                          <a:cs typeface="Arial" panose="020B0604020202020204" pitchFamily="34" charset="0"/>
                        </a:rPr>
                        <a:t>шығыстар</a:t>
                      </a:r>
                      <a:endParaRPr lang="ru-RU" sz="1800" dirty="0">
                        <a:effectLst/>
                        <a:latin typeface="Arial" panose="020B0604020202020204" pitchFamily="34" charset="0"/>
                        <a:ea typeface="Yu Mincho" panose="02020400000000000000" pitchFamily="18" charset="-128"/>
                        <a:cs typeface="Arial" panose="020B0604020202020204" pitchFamily="34" charset="0"/>
                      </a:endParaRPr>
                    </a:p>
                  </a:txBody>
                  <a:tcPr marL="68580" marR="68580" marT="0" marB="0"/>
                </a:tc>
                <a:tc>
                  <a:txBody>
                    <a:bodyPr/>
                    <a:lstStyle/>
                    <a:p>
                      <a:pPr>
                        <a:lnSpc>
                          <a:spcPct val="107000"/>
                        </a:lnSpc>
                        <a:spcAft>
                          <a:spcPts val="0"/>
                        </a:spcAft>
                      </a:pPr>
                      <a:r>
                        <a:rPr lang="kk-KZ" sz="2400">
                          <a:effectLst/>
                          <a:latin typeface="Arial" panose="020B0604020202020204" pitchFamily="34" charset="0"/>
                          <a:cs typeface="Arial" panose="020B0604020202020204" pitchFamily="34" charset="0"/>
                        </a:rPr>
                        <a:t>5325000</a:t>
                      </a:r>
                      <a:endParaRPr lang="ru-RU" sz="1800">
                        <a:effectLst/>
                        <a:latin typeface="Arial" panose="020B0604020202020204" pitchFamily="34" charset="0"/>
                        <a:ea typeface="Yu Mincho" panose="02020400000000000000" pitchFamily="18" charset="-128"/>
                        <a:cs typeface="Arial" panose="020B0604020202020204" pitchFamily="34" charset="0"/>
                      </a:endParaRPr>
                    </a:p>
                  </a:txBody>
                  <a:tcPr marL="68580" marR="68580" marT="0" marB="0"/>
                </a:tc>
                <a:extLst>
                  <a:ext uri="{0D108BD9-81ED-4DB2-BD59-A6C34878D82A}">
                    <a16:rowId xmlns="" xmlns:a16="http://schemas.microsoft.com/office/drawing/2014/main" val="3413914962"/>
                  </a:ext>
                </a:extLst>
              </a:tr>
              <a:tr h="628826">
                <a:tc>
                  <a:txBody>
                    <a:bodyPr/>
                    <a:lstStyle/>
                    <a:p>
                      <a:pPr>
                        <a:lnSpc>
                          <a:spcPct val="107000"/>
                        </a:lnSpc>
                        <a:spcAft>
                          <a:spcPts val="0"/>
                        </a:spcAft>
                      </a:pPr>
                      <a:r>
                        <a:rPr lang="ru-RU" sz="2400">
                          <a:effectLst/>
                          <a:latin typeface="Arial" panose="020B0604020202020204" pitchFamily="34" charset="0"/>
                          <a:cs typeface="Arial" panose="020B0604020202020204" pitchFamily="34" charset="0"/>
                        </a:rPr>
                        <a:t>барлық таза табыс</a:t>
                      </a:r>
                      <a:endParaRPr lang="ru-RU" sz="1800">
                        <a:effectLst/>
                        <a:latin typeface="Arial" panose="020B0604020202020204" pitchFamily="34" charset="0"/>
                        <a:ea typeface="Yu Mincho" panose="02020400000000000000" pitchFamily="18" charset="-128"/>
                        <a:cs typeface="Arial" panose="020B0604020202020204" pitchFamily="34" charset="0"/>
                      </a:endParaRPr>
                    </a:p>
                  </a:txBody>
                  <a:tcPr marL="68580" marR="68580" marT="0" marB="0"/>
                </a:tc>
                <a:tc>
                  <a:txBody>
                    <a:bodyPr/>
                    <a:lstStyle/>
                    <a:p>
                      <a:pPr>
                        <a:lnSpc>
                          <a:spcPct val="107000"/>
                        </a:lnSpc>
                        <a:spcAft>
                          <a:spcPts val="0"/>
                        </a:spcAft>
                      </a:pPr>
                      <a:r>
                        <a:rPr lang="kk-KZ" sz="2400" dirty="0">
                          <a:effectLst/>
                          <a:latin typeface="Arial" panose="020B0604020202020204" pitchFamily="34" charset="0"/>
                          <a:cs typeface="Arial" panose="020B0604020202020204" pitchFamily="34" charset="0"/>
                        </a:rPr>
                        <a:t>5175000</a:t>
                      </a:r>
                      <a:endParaRPr lang="ru-RU" sz="1800" dirty="0">
                        <a:effectLst/>
                        <a:latin typeface="Arial" panose="020B0604020202020204" pitchFamily="34" charset="0"/>
                        <a:ea typeface="Yu Mincho" panose="02020400000000000000" pitchFamily="18" charset="-128"/>
                        <a:cs typeface="Arial" panose="020B0604020202020204" pitchFamily="34" charset="0"/>
                      </a:endParaRPr>
                    </a:p>
                  </a:txBody>
                  <a:tcPr marL="68580" marR="68580" marT="0" marB="0"/>
                </a:tc>
                <a:extLst>
                  <a:ext uri="{0D108BD9-81ED-4DB2-BD59-A6C34878D82A}">
                    <a16:rowId xmlns="" xmlns:a16="http://schemas.microsoft.com/office/drawing/2014/main" val="2478479429"/>
                  </a:ext>
                </a:extLst>
              </a:tr>
            </a:tbl>
          </a:graphicData>
        </a:graphic>
      </p:graphicFrame>
    </p:spTree>
    <p:extLst>
      <p:ext uri="{BB962C8B-B14F-4D97-AF65-F5344CB8AC3E}">
        <p14:creationId xmlns:p14="http://schemas.microsoft.com/office/powerpoint/2010/main" val="233164258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Таблица 4">
            <a:extLst>
              <a:ext uri="{FF2B5EF4-FFF2-40B4-BE49-F238E27FC236}">
                <a16:creationId xmlns="" xmlns:a16="http://schemas.microsoft.com/office/drawing/2014/main" id="{852BEC77-D939-4EA8-ADC3-E096BA14B347}"/>
              </a:ext>
            </a:extLst>
          </p:cNvPr>
          <p:cNvGraphicFramePr>
            <a:graphicFrameLocks noGrp="1"/>
          </p:cNvGraphicFramePr>
          <p:nvPr>
            <p:extLst>
              <p:ext uri="{D42A27DB-BD31-4B8C-83A1-F6EECF244321}">
                <p14:modId xmlns:p14="http://schemas.microsoft.com/office/powerpoint/2010/main" val="3382239859"/>
              </p:ext>
            </p:extLst>
          </p:nvPr>
        </p:nvGraphicFramePr>
        <p:xfrm>
          <a:off x="4951828" y="520505"/>
          <a:ext cx="2729132" cy="422030"/>
        </p:xfrm>
        <a:graphic>
          <a:graphicData uri="http://schemas.openxmlformats.org/drawingml/2006/table">
            <a:tbl>
              <a:tblPr>
                <a:tableStyleId>{35758FB7-9AC5-4552-8A53-C91805E547FA}</a:tableStyleId>
              </a:tblPr>
              <a:tblGrid>
                <a:gridCol w="2729132">
                  <a:extLst>
                    <a:ext uri="{9D8B030D-6E8A-4147-A177-3AD203B41FA5}">
                      <a16:colId xmlns="" xmlns:a16="http://schemas.microsoft.com/office/drawing/2014/main" val="3558963160"/>
                    </a:ext>
                  </a:extLst>
                </a:gridCol>
              </a:tblGrid>
              <a:tr h="422030">
                <a:tc>
                  <a:txBody>
                    <a:bodyPr/>
                    <a:lstStyle/>
                    <a:p>
                      <a:pPr algn="ctr"/>
                      <a:r>
                        <a:rPr lang="kk-KZ" dirty="0"/>
                        <a:t>Директор</a:t>
                      </a:r>
                      <a:endParaRPr lang="ru-RU" dirty="0"/>
                    </a:p>
                  </a:txBody>
                  <a:tcPr/>
                </a:tc>
                <a:extLst>
                  <a:ext uri="{0D108BD9-81ED-4DB2-BD59-A6C34878D82A}">
                    <a16:rowId xmlns="" xmlns:a16="http://schemas.microsoft.com/office/drawing/2014/main" val="1633958565"/>
                  </a:ext>
                </a:extLst>
              </a:tr>
            </a:tbl>
          </a:graphicData>
        </a:graphic>
      </p:graphicFrame>
      <p:graphicFrame>
        <p:nvGraphicFramePr>
          <p:cNvPr id="6" name="Таблица 5">
            <a:extLst>
              <a:ext uri="{FF2B5EF4-FFF2-40B4-BE49-F238E27FC236}">
                <a16:creationId xmlns="" xmlns:a16="http://schemas.microsoft.com/office/drawing/2014/main" id="{04327A1F-1CE1-4952-8586-B5F4909DDCCA}"/>
              </a:ext>
            </a:extLst>
          </p:cNvPr>
          <p:cNvGraphicFramePr>
            <a:graphicFrameLocks noGrp="1"/>
          </p:cNvGraphicFramePr>
          <p:nvPr>
            <p:extLst>
              <p:ext uri="{D42A27DB-BD31-4B8C-83A1-F6EECF244321}">
                <p14:modId xmlns:p14="http://schemas.microsoft.com/office/powerpoint/2010/main" val="3933712267"/>
              </p:ext>
            </p:extLst>
          </p:nvPr>
        </p:nvGraphicFramePr>
        <p:xfrm>
          <a:off x="2152357" y="1294228"/>
          <a:ext cx="2405575" cy="436098"/>
        </p:xfrm>
        <a:graphic>
          <a:graphicData uri="http://schemas.openxmlformats.org/drawingml/2006/table">
            <a:tbl>
              <a:tblPr>
                <a:tableStyleId>{69C7853C-536D-4A76-A0AE-DD22124D55A5}</a:tableStyleId>
              </a:tblPr>
              <a:tblGrid>
                <a:gridCol w="2405575">
                  <a:extLst>
                    <a:ext uri="{9D8B030D-6E8A-4147-A177-3AD203B41FA5}">
                      <a16:colId xmlns="" xmlns:a16="http://schemas.microsoft.com/office/drawing/2014/main" val="786752211"/>
                    </a:ext>
                  </a:extLst>
                </a:gridCol>
              </a:tblGrid>
              <a:tr h="436098">
                <a:tc>
                  <a:txBody>
                    <a:bodyPr/>
                    <a:lstStyle/>
                    <a:p>
                      <a:r>
                        <a:rPr lang="kk-KZ" dirty="0"/>
                        <a:t>Бухгалтер</a:t>
                      </a:r>
                      <a:endParaRPr lang="ru-RU" dirty="0"/>
                    </a:p>
                  </a:txBody>
                  <a:tcPr/>
                </a:tc>
                <a:extLst>
                  <a:ext uri="{0D108BD9-81ED-4DB2-BD59-A6C34878D82A}">
                    <a16:rowId xmlns="" xmlns:a16="http://schemas.microsoft.com/office/drawing/2014/main" val="3059136306"/>
                  </a:ext>
                </a:extLst>
              </a:tr>
            </a:tbl>
          </a:graphicData>
        </a:graphic>
      </p:graphicFrame>
      <p:graphicFrame>
        <p:nvGraphicFramePr>
          <p:cNvPr id="7" name="Таблица 6">
            <a:extLst>
              <a:ext uri="{FF2B5EF4-FFF2-40B4-BE49-F238E27FC236}">
                <a16:creationId xmlns="" xmlns:a16="http://schemas.microsoft.com/office/drawing/2014/main" id="{4ED78CD6-D11B-4D09-BC7A-0D920DB1F091}"/>
              </a:ext>
            </a:extLst>
          </p:cNvPr>
          <p:cNvGraphicFramePr>
            <a:graphicFrameLocks noGrp="1"/>
          </p:cNvGraphicFramePr>
          <p:nvPr>
            <p:extLst>
              <p:ext uri="{D42A27DB-BD31-4B8C-83A1-F6EECF244321}">
                <p14:modId xmlns:p14="http://schemas.microsoft.com/office/powerpoint/2010/main" val="4206599456"/>
              </p:ext>
            </p:extLst>
          </p:nvPr>
        </p:nvGraphicFramePr>
        <p:xfrm>
          <a:off x="5190978" y="1266092"/>
          <a:ext cx="2447779" cy="450166"/>
        </p:xfrm>
        <a:graphic>
          <a:graphicData uri="http://schemas.openxmlformats.org/drawingml/2006/table">
            <a:tbl>
              <a:tblPr>
                <a:tableStyleId>{35758FB7-9AC5-4552-8A53-C91805E547FA}</a:tableStyleId>
              </a:tblPr>
              <a:tblGrid>
                <a:gridCol w="2447779">
                  <a:extLst>
                    <a:ext uri="{9D8B030D-6E8A-4147-A177-3AD203B41FA5}">
                      <a16:colId xmlns="" xmlns:a16="http://schemas.microsoft.com/office/drawing/2014/main" val="2819426522"/>
                    </a:ext>
                  </a:extLst>
                </a:gridCol>
              </a:tblGrid>
              <a:tr h="450166">
                <a:tc>
                  <a:txBody>
                    <a:bodyPr/>
                    <a:lstStyle/>
                    <a:p>
                      <a:r>
                        <a:rPr lang="kk-KZ" dirty="0"/>
                        <a:t>Бас аспазшы</a:t>
                      </a:r>
                      <a:endParaRPr lang="ru-RU" dirty="0"/>
                    </a:p>
                  </a:txBody>
                  <a:tcPr/>
                </a:tc>
                <a:extLst>
                  <a:ext uri="{0D108BD9-81ED-4DB2-BD59-A6C34878D82A}">
                    <a16:rowId xmlns="" xmlns:a16="http://schemas.microsoft.com/office/drawing/2014/main" val="553106200"/>
                  </a:ext>
                </a:extLst>
              </a:tr>
            </a:tbl>
          </a:graphicData>
        </a:graphic>
      </p:graphicFrame>
      <p:graphicFrame>
        <p:nvGraphicFramePr>
          <p:cNvPr id="8" name="Таблица 7">
            <a:extLst>
              <a:ext uri="{FF2B5EF4-FFF2-40B4-BE49-F238E27FC236}">
                <a16:creationId xmlns="" xmlns:a16="http://schemas.microsoft.com/office/drawing/2014/main" id="{6F00F462-7CC4-462D-8AF7-999B774A90AF}"/>
              </a:ext>
            </a:extLst>
          </p:cNvPr>
          <p:cNvGraphicFramePr>
            <a:graphicFrameLocks noGrp="1"/>
          </p:cNvGraphicFramePr>
          <p:nvPr>
            <p:extLst>
              <p:ext uri="{D42A27DB-BD31-4B8C-83A1-F6EECF244321}">
                <p14:modId xmlns:p14="http://schemas.microsoft.com/office/powerpoint/2010/main" val="2033614124"/>
              </p:ext>
            </p:extLst>
          </p:nvPr>
        </p:nvGraphicFramePr>
        <p:xfrm>
          <a:off x="8342142" y="1266092"/>
          <a:ext cx="2447779" cy="450166"/>
        </p:xfrm>
        <a:graphic>
          <a:graphicData uri="http://schemas.openxmlformats.org/drawingml/2006/table">
            <a:tbl>
              <a:tblPr>
                <a:tableStyleId>{69C7853C-536D-4A76-A0AE-DD22124D55A5}</a:tableStyleId>
              </a:tblPr>
              <a:tblGrid>
                <a:gridCol w="2447779">
                  <a:extLst>
                    <a:ext uri="{9D8B030D-6E8A-4147-A177-3AD203B41FA5}">
                      <a16:colId xmlns="" xmlns:a16="http://schemas.microsoft.com/office/drawing/2014/main" val="3624039296"/>
                    </a:ext>
                  </a:extLst>
                </a:gridCol>
              </a:tblGrid>
              <a:tr h="450166">
                <a:tc>
                  <a:txBody>
                    <a:bodyPr/>
                    <a:lstStyle/>
                    <a:p>
                      <a:r>
                        <a:rPr lang="kk-KZ" dirty="0"/>
                        <a:t>Жүргізуші</a:t>
                      </a:r>
                      <a:endParaRPr lang="ru-RU" dirty="0"/>
                    </a:p>
                  </a:txBody>
                  <a:tcPr/>
                </a:tc>
                <a:extLst>
                  <a:ext uri="{0D108BD9-81ED-4DB2-BD59-A6C34878D82A}">
                    <a16:rowId xmlns="" xmlns:a16="http://schemas.microsoft.com/office/drawing/2014/main" val="567555586"/>
                  </a:ext>
                </a:extLst>
              </a:tr>
            </a:tbl>
          </a:graphicData>
        </a:graphic>
      </p:graphicFrame>
      <p:graphicFrame>
        <p:nvGraphicFramePr>
          <p:cNvPr id="9" name="Таблица 8">
            <a:extLst>
              <a:ext uri="{FF2B5EF4-FFF2-40B4-BE49-F238E27FC236}">
                <a16:creationId xmlns="" xmlns:a16="http://schemas.microsoft.com/office/drawing/2014/main" id="{95E325FA-5750-4269-A4FD-4FACDDFD3642}"/>
              </a:ext>
            </a:extLst>
          </p:cNvPr>
          <p:cNvGraphicFramePr>
            <a:graphicFrameLocks noGrp="1"/>
          </p:cNvGraphicFramePr>
          <p:nvPr>
            <p:extLst>
              <p:ext uri="{D42A27DB-BD31-4B8C-83A1-F6EECF244321}">
                <p14:modId xmlns:p14="http://schemas.microsoft.com/office/powerpoint/2010/main" val="600235215"/>
              </p:ext>
            </p:extLst>
          </p:nvPr>
        </p:nvGraphicFramePr>
        <p:xfrm>
          <a:off x="2180492" y="2208628"/>
          <a:ext cx="2433711" cy="379827"/>
        </p:xfrm>
        <a:graphic>
          <a:graphicData uri="http://schemas.openxmlformats.org/drawingml/2006/table">
            <a:tbl>
              <a:tblPr>
                <a:tableStyleId>{69C7853C-536D-4A76-A0AE-DD22124D55A5}</a:tableStyleId>
              </a:tblPr>
              <a:tblGrid>
                <a:gridCol w="2433711">
                  <a:extLst>
                    <a:ext uri="{9D8B030D-6E8A-4147-A177-3AD203B41FA5}">
                      <a16:colId xmlns="" xmlns:a16="http://schemas.microsoft.com/office/drawing/2014/main" val="3767557802"/>
                    </a:ext>
                  </a:extLst>
                </a:gridCol>
              </a:tblGrid>
              <a:tr h="379827">
                <a:tc>
                  <a:txBody>
                    <a:bodyPr/>
                    <a:lstStyle/>
                    <a:p>
                      <a:r>
                        <a:rPr lang="kk-KZ" dirty="0"/>
                        <a:t>бармен</a:t>
                      </a:r>
                      <a:endParaRPr lang="ru-RU" dirty="0"/>
                    </a:p>
                  </a:txBody>
                  <a:tcPr/>
                </a:tc>
                <a:extLst>
                  <a:ext uri="{0D108BD9-81ED-4DB2-BD59-A6C34878D82A}">
                    <a16:rowId xmlns="" xmlns:a16="http://schemas.microsoft.com/office/drawing/2014/main" val="643985926"/>
                  </a:ext>
                </a:extLst>
              </a:tr>
            </a:tbl>
          </a:graphicData>
        </a:graphic>
      </p:graphicFrame>
      <p:graphicFrame>
        <p:nvGraphicFramePr>
          <p:cNvPr id="10" name="Таблица 9">
            <a:extLst>
              <a:ext uri="{FF2B5EF4-FFF2-40B4-BE49-F238E27FC236}">
                <a16:creationId xmlns="" xmlns:a16="http://schemas.microsoft.com/office/drawing/2014/main" id="{CC1B864C-D4B0-4188-8FA7-1F9C16807E57}"/>
              </a:ext>
            </a:extLst>
          </p:cNvPr>
          <p:cNvGraphicFramePr>
            <a:graphicFrameLocks noGrp="1"/>
          </p:cNvGraphicFramePr>
          <p:nvPr>
            <p:extLst>
              <p:ext uri="{D42A27DB-BD31-4B8C-83A1-F6EECF244321}">
                <p14:modId xmlns:p14="http://schemas.microsoft.com/office/powerpoint/2010/main" val="1880366599"/>
              </p:ext>
            </p:extLst>
          </p:nvPr>
        </p:nvGraphicFramePr>
        <p:xfrm>
          <a:off x="8356210" y="2053883"/>
          <a:ext cx="2433711" cy="436099"/>
        </p:xfrm>
        <a:graphic>
          <a:graphicData uri="http://schemas.openxmlformats.org/drawingml/2006/table">
            <a:tbl>
              <a:tblPr>
                <a:tableStyleId>{69C7853C-536D-4A76-A0AE-DD22124D55A5}</a:tableStyleId>
              </a:tblPr>
              <a:tblGrid>
                <a:gridCol w="2433711">
                  <a:extLst>
                    <a:ext uri="{9D8B030D-6E8A-4147-A177-3AD203B41FA5}">
                      <a16:colId xmlns="" xmlns:a16="http://schemas.microsoft.com/office/drawing/2014/main" val="1557037670"/>
                    </a:ext>
                  </a:extLst>
                </a:gridCol>
              </a:tblGrid>
              <a:tr h="436099">
                <a:tc>
                  <a:txBody>
                    <a:bodyPr/>
                    <a:lstStyle/>
                    <a:p>
                      <a:r>
                        <a:rPr lang="kk-KZ" dirty="0"/>
                        <a:t>аспазшылар</a:t>
                      </a:r>
                      <a:endParaRPr lang="ru-RU" dirty="0"/>
                    </a:p>
                  </a:txBody>
                  <a:tcPr/>
                </a:tc>
                <a:extLst>
                  <a:ext uri="{0D108BD9-81ED-4DB2-BD59-A6C34878D82A}">
                    <a16:rowId xmlns="" xmlns:a16="http://schemas.microsoft.com/office/drawing/2014/main" val="3879547618"/>
                  </a:ext>
                </a:extLst>
              </a:tr>
            </a:tbl>
          </a:graphicData>
        </a:graphic>
      </p:graphicFrame>
      <p:graphicFrame>
        <p:nvGraphicFramePr>
          <p:cNvPr id="11" name="Таблица 10">
            <a:extLst>
              <a:ext uri="{FF2B5EF4-FFF2-40B4-BE49-F238E27FC236}">
                <a16:creationId xmlns="" xmlns:a16="http://schemas.microsoft.com/office/drawing/2014/main" id="{01E8EB0F-29E2-4E53-BE06-60D17557F82D}"/>
              </a:ext>
            </a:extLst>
          </p:cNvPr>
          <p:cNvGraphicFramePr>
            <a:graphicFrameLocks noGrp="1"/>
          </p:cNvGraphicFramePr>
          <p:nvPr>
            <p:extLst>
              <p:ext uri="{D42A27DB-BD31-4B8C-83A1-F6EECF244321}">
                <p14:modId xmlns:p14="http://schemas.microsoft.com/office/powerpoint/2010/main" val="2312151719"/>
              </p:ext>
            </p:extLst>
          </p:nvPr>
        </p:nvGraphicFramePr>
        <p:xfrm>
          <a:off x="8356211" y="2869809"/>
          <a:ext cx="2546252" cy="365760"/>
        </p:xfrm>
        <a:graphic>
          <a:graphicData uri="http://schemas.openxmlformats.org/drawingml/2006/table">
            <a:tbl>
              <a:tblPr>
                <a:tableStyleId>{69C7853C-536D-4A76-A0AE-DD22124D55A5}</a:tableStyleId>
              </a:tblPr>
              <a:tblGrid>
                <a:gridCol w="2546252">
                  <a:extLst>
                    <a:ext uri="{9D8B030D-6E8A-4147-A177-3AD203B41FA5}">
                      <a16:colId xmlns="" xmlns:a16="http://schemas.microsoft.com/office/drawing/2014/main" val="3994764810"/>
                    </a:ext>
                  </a:extLst>
                </a:gridCol>
              </a:tblGrid>
              <a:tr h="0">
                <a:tc>
                  <a:txBody>
                    <a:bodyPr/>
                    <a:lstStyle/>
                    <a:p>
                      <a:r>
                        <a:rPr lang="kk-KZ" dirty="0"/>
                        <a:t>официант</a:t>
                      </a:r>
                      <a:endParaRPr lang="ru-RU" dirty="0"/>
                    </a:p>
                  </a:txBody>
                  <a:tcPr/>
                </a:tc>
                <a:extLst>
                  <a:ext uri="{0D108BD9-81ED-4DB2-BD59-A6C34878D82A}">
                    <a16:rowId xmlns="" xmlns:a16="http://schemas.microsoft.com/office/drawing/2014/main" val="1557357606"/>
                  </a:ext>
                </a:extLst>
              </a:tr>
            </a:tbl>
          </a:graphicData>
        </a:graphic>
      </p:graphicFrame>
      <p:graphicFrame>
        <p:nvGraphicFramePr>
          <p:cNvPr id="12" name="Таблица 11">
            <a:extLst>
              <a:ext uri="{FF2B5EF4-FFF2-40B4-BE49-F238E27FC236}">
                <a16:creationId xmlns="" xmlns:a16="http://schemas.microsoft.com/office/drawing/2014/main" id="{21AED4D2-8E39-453B-8C01-94FFE2FEDD38}"/>
              </a:ext>
            </a:extLst>
          </p:cNvPr>
          <p:cNvGraphicFramePr>
            <a:graphicFrameLocks noGrp="1"/>
          </p:cNvGraphicFramePr>
          <p:nvPr>
            <p:extLst>
              <p:ext uri="{D42A27DB-BD31-4B8C-83A1-F6EECF244321}">
                <p14:modId xmlns:p14="http://schemas.microsoft.com/office/powerpoint/2010/main" val="53070662"/>
              </p:ext>
            </p:extLst>
          </p:nvPr>
        </p:nvGraphicFramePr>
        <p:xfrm>
          <a:off x="4149969" y="3165231"/>
          <a:ext cx="1941342" cy="590843"/>
        </p:xfrm>
        <a:graphic>
          <a:graphicData uri="http://schemas.openxmlformats.org/drawingml/2006/table">
            <a:tbl>
              <a:tblPr>
                <a:tableStyleId>{69C7853C-536D-4A76-A0AE-DD22124D55A5}</a:tableStyleId>
              </a:tblPr>
              <a:tblGrid>
                <a:gridCol w="1941342">
                  <a:extLst>
                    <a:ext uri="{9D8B030D-6E8A-4147-A177-3AD203B41FA5}">
                      <a16:colId xmlns="" xmlns:a16="http://schemas.microsoft.com/office/drawing/2014/main" val="2795329734"/>
                    </a:ext>
                  </a:extLst>
                </a:gridCol>
              </a:tblGrid>
              <a:tr h="590843">
                <a:tc>
                  <a:txBody>
                    <a:bodyPr/>
                    <a:lstStyle/>
                    <a:p>
                      <a:r>
                        <a:rPr lang="kk-KZ" dirty="0"/>
                        <a:t>Ыдыс жуушы</a:t>
                      </a:r>
                      <a:endParaRPr lang="ru-RU" dirty="0"/>
                    </a:p>
                  </a:txBody>
                  <a:tcPr/>
                </a:tc>
                <a:extLst>
                  <a:ext uri="{0D108BD9-81ED-4DB2-BD59-A6C34878D82A}">
                    <a16:rowId xmlns="" xmlns:a16="http://schemas.microsoft.com/office/drawing/2014/main" val="2919409479"/>
                  </a:ext>
                </a:extLst>
              </a:tr>
            </a:tbl>
          </a:graphicData>
        </a:graphic>
      </p:graphicFrame>
      <p:graphicFrame>
        <p:nvGraphicFramePr>
          <p:cNvPr id="13" name="Таблица 12">
            <a:extLst>
              <a:ext uri="{FF2B5EF4-FFF2-40B4-BE49-F238E27FC236}">
                <a16:creationId xmlns="" xmlns:a16="http://schemas.microsoft.com/office/drawing/2014/main" id="{B607BE43-D948-4CBD-9895-BFC00425EF25}"/>
              </a:ext>
            </a:extLst>
          </p:cNvPr>
          <p:cNvGraphicFramePr>
            <a:graphicFrameLocks noGrp="1"/>
          </p:cNvGraphicFramePr>
          <p:nvPr>
            <p:extLst>
              <p:ext uri="{D42A27DB-BD31-4B8C-83A1-F6EECF244321}">
                <p14:modId xmlns:p14="http://schemas.microsoft.com/office/powerpoint/2010/main" val="2605843851"/>
              </p:ext>
            </p:extLst>
          </p:nvPr>
        </p:nvGraphicFramePr>
        <p:xfrm>
          <a:off x="6485207" y="3249637"/>
          <a:ext cx="1477108" cy="393896"/>
        </p:xfrm>
        <a:graphic>
          <a:graphicData uri="http://schemas.openxmlformats.org/drawingml/2006/table">
            <a:tbl>
              <a:tblPr>
                <a:tableStyleId>{69C7853C-536D-4A76-A0AE-DD22124D55A5}</a:tableStyleId>
              </a:tblPr>
              <a:tblGrid>
                <a:gridCol w="1477108">
                  <a:extLst>
                    <a:ext uri="{9D8B030D-6E8A-4147-A177-3AD203B41FA5}">
                      <a16:colId xmlns="" xmlns:a16="http://schemas.microsoft.com/office/drawing/2014/main" val="2695678992"/>
                    </a:ext>
                  </a:extLst>
                </a:gridCol>
              </a:tblGrid>
              <a:tr h="393896">
                <a:tc>
                  <a:txBody>
                    <a:bodyPr/>
                    <a:lstStyle/>
                    <a:p>
                      <a:r>
                        <a:rPr lang="kk-KZ" dirty="0"/>
                        <a:t>Еден жуушы</a:t>
                      </a:r>
                      <a:endParaRPr lang="ru-RU" dirty="0"/>
                    </a:p>
                  </a:txBody>
                  <a:tcPr/>
                </a:tc>
                <a:extLst>
                  <a:ext uri="{0D108BD9-81ED-4DB2-BD59-A6C34878D82A}">
                    <a16:rowId xmlns="" xmlns:a16="http://schemas.microsoft.com/office/drawing/2014/main" val="218344798"/>
                  </a:ext>
                </a:extLst>
              </a:tr>
            </a:tbl>
          </a:graphicData>
        </a:graphic>
      </p:graphicFrame>
      <p:cxnSp>
        <p:nvCxnSpPr>
          <p:cNvPr id="15" name="Прямая со стрелкой 14">
            <a:extLst>
              <a:ext uri="{FF2B5EF4-FFF2-40B4-BE49-F238E27FC236}">
                <a16:creationId xmlns="" xmlns:a16="http://schemas.microsoft.com/office/drawing/2014/main" id="{B7060008-F033-4D6D-B2C1-C47B8C1FB76A}"/>
              </a:ext>
            </a:extLst>
          </p:cNvPr>
          <p:cNvCxnSpPr/>
          <p:nvPr/>
        </p:nvCxnSpPr>
        <p:spPr>
          <a:xfrm flipH="1">
            <a:off x="4023360" y="904439"/>
            <a:ext cx="928468" cy="29716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7" name="Прямая со стрелкой 16">
            <a:extLst>
              <a:ext uri="{FF2B5EF4-FFF2-40B4-BE49-F238E27FC236}">
                <a16:creationId xmlns="" xmlns:a16="http://schemas.microsoft.com/office/drawing/2014/main" id="{1494ECEB-B916-4150-90D7-82A3E01EAE47}"/>
              </a:ext>
            </a:extLst>
          </p:cNvPr>
          <p:cNvCxnSpPr/>
          <p:nvPr/>
        </p:nvCxnSpPr>
        <p:spPr>
          <a:xfrm>
            <a:off x="6316394" y="955729"/>
            <a:ext cx="0" cy="24587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9" name="Прямая со стрелкой 18">
            <a:extLst>
              <a:ext uri="{FF2B5EF4-FFF2-40B4-BE49-F238E27FC236}">
                <a16:creationId xmlns="" xmlns:a16="http://schemas.microsoft.com/office/drawing/2014/main" id="{21AF1CE5-78BF-41B7-B9F4-2BDB36E00ECD}"/>
              </a:ext>
            </a:extLst>
          </p:cNvPr>
          <p:cNvCxnSpPr/>
          <p:nvPr/>
        </p:nvCxnSpPr>
        <p:spPr>
          <a:xfrm>
            <a:off x="7680960" y="731520"/>
            <a:ext cx="1294228" cy="47008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1" name="Прямая со стрелкой 20">
            <a:extLst>
              <a:ext uri="{FF2B5EF4-FFF2-40B4-BE49-F238E27FC236}">
                <a16:creationId xmlns="" xmlns:a16="http://schemas.microsoft.com/office/drawing/2014/main" id="{59B0F999-8C8D-4F70-8300-517192777CAE}"/>
              </a:ext>
            </a:extLst>
          </p:cNvPr>
          <p:cNvCxnSpPr/>
          <p:nvPr/>
        </p:nvCxnSpPr>
        <p:spPr>
          <a:xfrm flipH="1">
            <a:off x="4248443" y="955729"/>
            <a:ext cx="1167619" cy="122594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3" name="Прямая со стрелкой 22">
            <a:extLst>
              <a:ext uri="{FF2B5EF4-FFF2-40B4-BE49-F238E27FC236}">
                <a16:creationId xmlns="" xmlns:a16="http://schemas.microsoft.com/office/drawing/2014/main" id="{7A8ADB58-F3A2-4C7D-A7D1-1BD8FA8055C7}"/>
              </a:ext>
            </a:extLst>
          </p:cNvPr>
          <p:cNvCxnSpPr/>
          <p:nvPr/>
        </p:nvCxnSpPr>
        <p:spPr>
          <a:xfrm flipH="1">
            <a:off x="2968283" y="1702191"/>
            <a:ext cx="119575" cy="50407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5" name="Прямая со стрелкой 24">
            <a:extLst>
              <a:ext uri="{FF2B5EF4-FFF2-40B4-BE49-F238E27FC236}">
                <a16:creationId xmlns="" xmlns:a16="http://schemas.microsoft.com/office/drawing/2014/main" id="{0DF32575-10FF-4624-B7B2-52135928594A}"/>
              </a:ext>
            </a:extLst>
          </p:cNvPr>
          <p:cNvCxnSpPr/>
          <p:nvPr/>
        </p:nvCxnSpPr>
        <p:spPr>
          <a:xfrm>
            <a:off x="3516923" y="1699831"/>
            <a:ext cx="970670" cy="148650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7" name="Прямая со стрелкой 26">
            <a:extLst>
              <a:ext uri="{FF2B5EF4-FFF2-40B4-BE49-F238E27FC236}">
                <a16:creationId xmlns="" xmlns:a16="http://schemas.microsoft.com/office/drawing/2014/main" id="{2B025912-316E-420E-9044-9E627E58BCBF}"/>
              </a:ext>
            </a:extLst>
          </p:cNvPr>
          <p:cNvCxnSpPr/>
          <p:nvPr/>
        </p:nvCxnSpPr>
        <p:spPr>
          <a:xfrm>
            <a:off x="3573193" y="1716258"/>
            <a:ext cx="3071017" cy="151931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9" name="Прямая со стрелкой 28">
            <a:extLst>
              <a:ext uri="{FF2B5EF4-FFF2-40B4-BE49-F238E27FC236}">
                <a16:creationId xmlns="" xmlns:a16="http://schemas.microsoft.com/office/drawing/2014/main" id="{986E0B74-88A1-4039-8B93-D7E5DBB379C9}"/>
              </a:ext>
            </a:extLst>
          </p:cNvPr>
          <p:cNvCxnSpPr/>
          <p:nvPr/>
        </p:nvCxnSpPr>
        <p:spPr>
          <a:xfrm>
            <a:off x="3824283" y="1716258"/>
            <a:ext cx="5399434" cy="115355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1" name="Прямая со стрелкой 30">
            <a:extLst>
              <a:ext uri="{FF2B5EF4-FFF2-40B4-BE49-F238E27FC236}">
                <a16:creationId xmlns="" xmlns:a16="http://schemas.microsoft.com/office/drawing/2014/main" id="{11C99469-C9FE-406E-8167-560EFA27F0E9}"/>
              </a:ext>
            </a:extLst>
          </p:cNvPr>
          <p:cNvCxnSpPr/>
          <p:nvPr/>
        </p:nvCxnSpPr>
        <p:spPr>
          <a:xfrm>
            <a:off x="6269932" y="1685763"/>
            <a:ext cx="2058142" cy="46659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3" name="Прямая со стрелкой 32">
            <a:extLst>
              <a:ext uri="{FF2B5EF4-FFF2-40B4-BE49-F238E27FC236}">
                <a16:creationId xmlns="" xmlns:a16="http://schemas.microsoft.com/office/drawing/2014/main" id="{70393878-EAB1-43C8-A4FF-CAF033733301}"/>
              </a:ext>
            </a:extLst>
          </p:cNvPr>
          <p:cNvCxnSpPr>
            <a:endCxn id="11" idx="1"/>
          </p:cNvCxnSpPr>
          <p:nvPr/>
        </p:nvCxnSpPr>
        <p:spPr>
          <a:xfrm>
            <a:off x="6049108" y="1699831"/>
            <a:ext cx="2307103" cy="135285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0423048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Объект 3">
            <a:extLst>
              <a:ext uri="{FF2B5EF4-FFF2-40B4-BE49-F238E27FC236}">
                <a16:creationId xmlns="" xmlns:a16="http://schemas.microsoft.com/office/drawing/2014/main" id="{41C4A10B-BA40-4FFD-90CE-83911DAF771D}"/>
              </a:ext>
            </a:extLst>
          </p:cNvPr>
          <p:cNvGraphicFramePr>
            <a:graphicFrameLocks noGrp="1"/>
          </p:cNvGraphicFramePr>
          <p:nvPr>
            <p:ph idx="1"/>
            <p:extLst>
              <p:ext uri="{D42A27DB-BD31-4B8C-83A1-F6EECF244321}">
                <p14:modId xmlns:p14="http://schemas.microsoft.com/office/powerpoint/2010/main" val="2124380538"/>
              </p:ext>
            </p:extLst>
          </p:nvPr>
        </p:nvGraphicFramePr>
        <p:xfrm>
          <a:off x="1250950" y="2286000"/>
          <a:ext cx="10179050" cy="2225040"/>
        </p:xfrm>
        <a:graphic>
          <a:graphicData uri="http://schemas.openxmlformats.org/drawingml/2006/table">
            <a:tbl>
              <a:tblPr firstRow="1" bandRow="1">
                <a:tableStyleId>{5C22544A-7EE6-4342-B048-85BDC9FD1C3A}</a:tableStyleId>
              </a:tblPr>
              <a:tblGrid>
                <a:gridCol w="5089525">
                  <a:extLst>
                    <a:ext uri="{9D8B030D-6E8A-4147-A177-3AD203B41FA5}">
                      <a16:colId xmlns="" xmlns:a16="http://schemas.microsoft.com/office/drawing/2014/main" val="915390056"/>
                    </a:ext>
                  </a:extLst>
                </a:gridCol>
                <a:gridCol w="5089525">
                  <a:extLst>
                    <a:ext uri="{9D8B030D-6E8A-4147-A177-3AD203B41FA5}">
                      <a16:colId xmlns="" xmlns:a16="http://schemas.microsoft.com/office/drawing/2014/main" val="266754665"/>
                    </a:ext>
                  </a:extLst>
                </a:gridCol>
              </a:tblGrid>
              <a:tr h="370840">
                <a:tc>
                  <a:txBody>
                    <a:bodyPr/>
                    <a:lstStyle/>
                    <a:p>
                      <a:r>
                        <a:rPr lang="kk-KZ" dirty="0"/>
                        <a:t>Бухгалтер</a:t>
                      </a:r>
                      <a:endParaRPr lang="ru-RU" dirty="0"/>
                    </a:p>
                  </a:txBody>
                  <a:tcPr/>
                </a:tc>
                <a:tc>
                  <a:txBody>
                    <a:bodyPr/>
                    <a:lstStyle/>
                    <a:p>
                      <a:r>
                        <a:rPr lang="kk-KZ" dirty="0"/>
                        <a:t>100000тг</a:t>
                      </a:r>
                      <a:endParaRPr lang="ru-RU" dirty="0"/>
                    </a:p>
                  </a:txBody>
                  <a:tcPr/>
                </a:tc>
                <a:extLst>
                  <a:ext uri="{0D108BD9-81ED-4DB2-BD59-A6C34878D82A}">
                    <a16:rowId xmlns="" xmlns:a16="http://schemas.microsoft.com/office/drawing/2014/main" val="119575500"/>
                  </a:ext>
                </a:extLst>
              </a:tr>
              <a:tr h="370840">
                <a:tc>
                  <a:txBody>
                    <a:bodyPr/>
                    <a:lstStyle/>
                    <a:p>
                      <a:r>
                        <a:rPr lang="kk-KZ" dirty="0"/>
                        <a:t>аспазшы</a:t>
                      </a:r>
                      <a:endParaRPr lang="ru-RU" dirty="0"/>
                    </a:p>
                  </a:txBody>
                  <a:tcPr/>
                </a:tc>
                <a:tc>
                  <a:txBody>
                    <a:bodyPr/>
                    <a:lstStyle/>
                    <a:p>
                      <a:r>
                        <a:rPr lang="kk-KZ" dirty="0"/>
                        <a:t>120000тг</a:t>
                      </a:r>
                      <a:endParaRPr lang="ru-RU" dirty="0"/>
                    </a:p>
                  </a:txBody>
                  <a:tcPr/>
                </a:tc>
                <a:extLst>
                  <a:ext uri="{0D108BD9-81ED-4DB2-BD59-A6C34878D82A}">
                    <a16:rowId xmlns="" xmlns:a16="http://schemas.microsoft.com/office/drawing/2014/main" val="1095268139"/>
                  </a:ext>
                </a:extLst>
              </a:tr>
              <a:tr h="370840">
                <a:tc>
                  <a:txBody>
                    <a:bodyPr/>
                    <a:lstStyle/>
                    <a:p>
                      <a:r>
                        <a:rPr lang="kk-KZ" dirty="0"/>
                        <a:t>Ыдыс жуушы</a:t>
                      </a:r>
                      <a:endParaRPr lang="ru-RU" dirty="0"/>
                    </a:p>
                  </a:txBody>
                  <a:tcPr/>
                </a:tc>
                <a:tc>
                  <a:txBody>
                    <a:bodyPr/>
                    <a:lstStyle/>
                    <a:p>
                      <a:r>
                        <a:rPr lang="kk-KZ" dirty="0"/>
                        <a:t>70000</a:t>
                      </a:r>
                      <a:endParaRPr lang="ru-RU" dirty="0"/>
                    </a:p>
                  </a:txBody>
                  <a:tcPr/>
                </a:tc>
                <a:extLst>
                  <a:ext uri="{0D108BD9-81ED-4DB2-BD59-A6C34878D82A}">
                    <a16:rowId xmlns="" xmlns:a16="http://schemas.microsoft.com/office/drawing/2014/main" val="601361187"/>
                  </a:ext>
                </a:extLst>
              </a:tr>
              <a:tr h="370840">
                <a:tc>
                  <a:txBody>
                    <a:bodyPr/>
                    <a:lstStyle/>
                    <a:p>
                      <a:r>
                        <a:rPr lang="kk-KZ" dirty="0"/>
                        <a:t>жүргізуші</a:t>
                      </a:r>
                      <a:endParaRPr lang="ru-RU" dirty="0"/>
                    </a:p>
                  </a:txBody>
                  <a:tcPr/>
                </a:tc>
                <a:tc>
                  <a:txBody>
                    <a:bodyPr/>
                    <a:lstStyle/>
                    <a:p>
                      <a:r>
                        <a:rPr lang="kk-KZ" dirty="0"/>
                        <a:t>60000</a:t>
                      </a:r>
                      <a:endParaRPr lang="ru-RU" dirty="0"/>
                    </a:p>
                  </a:txBody>
                  <a:tcPr/>
                </a:tc>
                <a:extLst>
                  <a:ext uri="{0D108BD9-81ED-4DB2-BD59-A6C34878D82A}">
                    <a16:rowId xmlns="" xmlns:a16="http://schemas.microsoft.com/office/drawing/2014/main" val="3553226674"/>
                  </a:ext>
                </a:extLst>
              </a:tr>
              <a:tr h="370840">
                <a:tc>
                  <a:txBody>
                    <a:bodyPr/>
                    <a:lstStyle/>
                    <a:p>
                      <a:r>
                        <a:rPr lang="kk-KZ" dirty="0"/>
                        <a:t>бармен</a:t>
                      </a:r>
                      <a:endParaRPr lang="ru-RU" dirty="0"/>
                    </a:p>
                  </a:txBody>
                  <a:tcPr/>
                </a:tc>
                <a:tc>
                  <a:txBody>
                    <a:bodyPr/>
                    <a:lstStyle/>
                    <a:p>
                      <a:r>
                        <a:rPr lang="kk-KZ" dirty="0"/>
                        <a:t>80000</a:t>
                      </a:r>
                      <a:endParaRPr lang="ru-RU" dirty="0"/>
                    </a:p>
                  </a:txBody>
                  <a:tcPr/>
                </a:tc>
                <a:extLst>
                  <a:ext uri="{0D108BD9-81ED-4DB2-BD59-A6C34878D82A}">
                    <a16:rowId xmlns="" xmlns:a16="http://schemas.microsoft.com/office/drawing/2014/main" val="2374690845"/>
                  </a:ext>
                </a:extLst>
              </a:tr>
              <a:tr h="370840">
                <a:tc>
                  <a:txBody>
                    <a:bodyPr/>
                    <a:lstStyle/>
                    <a:p>
                      <a:r>
                        <a:rPr lang="kk-KZ" dirty="0"/>
                        <a:t>официант</a:t>
                      </a:r>
                      <a:endParaRPr lang="ru-RU" dirty="0"/>
                    </a:p>
                  </a:txBody>
                  <a:tcPr/>
                </a:tc>
                <a:tc>
                  <a:txBody>
                    <a:bodyPr/>
                    <a:lstStyle/>
                    <a:p>
                      <a:r>
                        <a:rPr lang="kk-KZ" dirty="0"/>
                        <a:t>90000тг(күніне 3000тг)</a:t>
                      </a:r>
                      <a:endParaRPr lang="ru-RU" dirty="0"/>
                    </a:p>
                  </a:txBody>
                  <a:tcPr/>
                </a:tc>
                <a:extLst>
                  <a:ext uri="{0D108BD9-81ED-4DB2-BD59-A6C34878D82A}">
                    <a16:rowId xmlns="" xmlns:a16="http://schemas.microsoft.com/office/drawing/2014/main" val="4273524757"/>
                  </a:ext>
                </a:extLst>
              </a:tr>
            </a:tbl>
          </a:graphicData>
        </a:graphic>
      </p:graphicFrame>
      <p:graphicFrame>
        <p:nvGraphicFramePr>
          <p:cNvPr id="5" name="Таблица 4">
            <a:extLst>
              <a:ext uri="{FF2B5EF4-FFF2-40B4-BE49-F238E27FC236}">
                <a16:creationId xmlns="" xmlns:a16="http://schemas.microsoft.com/office/drawing/2014/main" id="{96F2976A-2BC0-4B73-9D1C-23D1F09FABF4}"/>
              </a:ext>
            </a:extLst>
          </p:cNvPr>
          <p:cNvGraphicFramePr>
            <a:graphicFrameLocks noGrp="1"/>
          </p:cNvGraphicFramePr>
          <p:nvPr>
            <p:extLst>
              <p:ext uri="{D42A27DB-BD31-4B8C-83A1-F6EECF244321}">
                <p14:modId xmlns:p14="http://schemas.microsoft.com/office/powerpoint/2010/main" val="2043670918"/>
              </p:ext>
            </p:extLst>
          </p:nvPr>
        </p:nvGraphicFramePr>
        <p:xfrm>
          <a:off x="1280160" y="4797083"/>
          <a:ext cx="10100604" cy="703385"/>
        </p:xfrm>
        <a:graphic>
          <a:graphicData uri="http://schemas.openxmlformats.org/drawingml/2006/table">
            <a:tbl>
              <a:tblPr>
                <a:tableStyleId>{3C2FFA5D-87B4-456A-9821-1D502468CF0F}</a:tableStyleId>
              </a:tblPr>
              <a:tblGrid>
                <a:gridCol w="5050302">
                  <a:extLst>
                    <a:ext uri="{9D8B030D-6E8A-4147-A177-3AD203B41FA5}">
                      <a16:colId xmlns="" xmlns:a16="http://schemas.microsoft.com/office/drawing/2014/main" val="1794849918"/>
                    </a:ext>
                  </a:extLst>
                </a:gridCol>
                <a:gridCol w="5050302">
                  <a:extLst>
                    <a:ext uri="{9D8B030D-6E8A-4147-A177-3AD203B41FA5}">
                      <a16:colId xmlns="" xmlns:a16="http://schemas.microsoft.com/office/drawing/2014/main" val="3682107326"/>
                    </a:ext>
                  </a:extLst>
                </a:gridCol>
              </a:tblGrid>
              <a:tr h="703385">
                <a:tc>
                  <a:txBody>
                    <a:bodyPr/>
                    <a:lstStyle/>
                    <a:p>
                      <a:r>
                        <a:rPr lang="kk-KZ" dirty="0"/>
                        <a:t>Барлығы</a:t>
                      </a:r>
                      <a:endParaRPr lang="ru-RU" dirty="0"/>
                    </a:p>
                  </a:txBody>
                  <a:tcPr/>
                </a:tc>
                <a:tc>
                  <a:txBody>
                    <a:bodyPr/>
                    <a:lstStyle/>
                    <a:p>
                      <a:r>
                        <a:rPr lang="kk-KZ" dirty="0"/>
                        <a:t>520000тг</a:t>
                      </a:r>
                      <a:endParaRPr lang="ru-RU" dirty="0"/>
                    </a:p>
                  </a:txBody>
                  <a:tcPr/>
                </a:tc>
                <a:extLst>
                  <a:ext uri="{0D108BD9-81ED-4DB2-BD59-A6C34878D82A}">
                    <a16:rowId xmlns="" xmlns:a16="http://schemas.microsoft.com/office/drawing/2014/main" val="1597323847"/>
                  </a:ext>
                </a:extLst>
              </a:tr>
            </a:tbl>
          </a:graphicData>
        </a:graphic>
      </p:graphicFrame>
      <p:sp>
        <p:nvSpPr>
          <p:cNvPr id="7" name="Прямоугольник 6">
            <a:extLst>
              <a:ext uri="{FF2B5EF4-FFF2-40B4-BE49-F238E27FC236}">
                <a16:creationId xmlns="" xmlns:a16="http://schemas.microsoft.com/office/drawing/2014/main" id="{89EB9455-5971-425D-9292-B81AC38B4270}"/>
              </a:ext>
            </a:extLst>
          </p:cNvPr>
          <p:cNvSpPr/>
          <p:nvPr/>
        </p:nvSpPr>
        <p:spPr>
          <a:xfrm>
            <a:off x="3282462" y="925343"/>
            <a:ext cx="6096000" cy="830997"/>
          </a:xfrm>
          <a:prstGeom prst="rect">
            <a:avLst/>
          </a:prstGeom>
        </p:spPr>
        <p:txBody>
          <a:bodyPr>
            <a:spAutoFit/>
          </a:bodyPr>
          <a:lstStyle/>
          <a:p>
            <a:pPr algn="ctr"/>
            <a:r>
              <a:rPr lang="ru-RU" sz="2400" b="1" dirty="0">
                <a:latin typeface="Times New Roman" panose="02020603050405020304" pitchFamily="18" charset="0"/>
                <a:cs typeface="Times New Roman" panose="02020603050405020304" pitchFamily="18" charset="0"/>
              </a:rPr>
              <a:t>Өндірістік </a:t>
            </a:r>
            <a:r>
              <a:rPr lang="ru-RU" sz="2400" b="1" dirty="0" err="1">
                <a:latin typeface="Times New Roman" panose="02020603050405020304" pitchFamily="18" charset="0"/>
                <a:cs typeface="Times New Roman" panose="02020603050405020304" pitchFamily="18" charset="0"/>
              </a:rPr>
              <a:t>процесті</a:t>
            </a:r>
            <a:r>
              <a:rPr lang="ru-RU" sz="2400" b="1" dirty="0">
                <a:latin typeface="Times New Roman" panose="02020603050405020304" pitchFamily="18" charset="0"/>
                <a:cs typeface="Times New Roman" panose="02020603050405020304" pitchFamily="18" charset="0"/>
              </a:rPr>
              <a:t> </a:t>
            </a:r>
            <a:r>
              <a:rPr lang="ru-RU" sz="2400" b="1" dirty="0" err="1">
                <a:latin typeface="Times New Roman" panose="02020603050405020304" pitchFamily="18" charset="0"/>
                <a:cs typeface="Times New Roman" panose="02020603050405020304" pitchFamily="18" charset="0"/>
              </a:rPr>
              <a:t>қамтамасыз</a:t>
            </a:r>
            <a:r>
              <a:rPr lang="ru-RU" sz="2400" b="1" dirty="0">
                <a:latin typeface="Times New Roman" panose="02020603050405020304" pitchFamily="18" charset="0"/>
                <a:cs typeface="Times New Roman" panose="02020603050405020304" pitchFamily="18" charset="0"/>
              </a:rPr>
              <a:t> </a:t>
            </a:r>
            <a:r>
              <a:rPr lang="ru-RU" sz="2400" b="1" dirty="0" err="1">
                <a:latin typeface="Times New Roman" panose="02020603050405020304" pitchFamily="18" charset="0"/>
                <a:cs typeface="Times New Roman" panose="02020603050405020304" pitchFamily="18" charset="0"/>
              </a:rPr>
              <a:t>ету</a:t>
            </a:r>
            <a:r>
              <a:rPr lang="ru-RU" sz="2400" b="1" dirty="0">
                <a:latin typeface="Times New Roman" panose="02020603050405020304" pitchFamily="18" charset="0"/>
                <a:cs typeface="Times New Roman" panose="02020603050405020304" pitchFamily="18" charset="0"/>
              </a:rPr>
              <a:t> </a:t>
            </a:r>
            <a:r>
              <a:rPr lang="ru-RU" sz="2400" b="1" dirty="0" err="1">
                <a:latin typeface="Times New Roman" panose="02020603050405020304" pitchFamily="18" charset="0"/>
                <a:cs typeface="Times New Roman" panose="02020603050405020304" pitchFamily="18" charset="0"/>
              </a:rPr>
              <a:t>үшін</a:t>
            </a:r>
            <a:r>
              <a:rPr lang="ru-RU" sz="2400" b="1" dirty="0">
                <a:latin typeface="Times New Roman" panose="02020603050405020304" pitchFamily="18" charset="0"/>
                <a:cs typeface="Times New Roman" panose="02020603050405020304" pitchFamily="18" charset="0"/>
              </a:rPr>
              <a:t> </a:t>
            </a:r>
            <a:r>
              <a:rPr lang="ru-RU" sz="2400" b="1" dirty="0" err="1">
                <a:latin typeface="Times New Roman" panose="02020603050405020304" pitchFamily="18" charset="0"/>
                <a:cs typeface="Times New Roman" panose="02020603050405020304" pitchFamily="18" charset="0"/>
              </a:rPr>
              <a:t>мынадай</a:t>
            </a:r>
            <a:r>
              <a:rPr lang="ru-RU" sz="2400" b="1" dirty="0">
                <a:latin typeface="Times New Roman" panose="02020603050405020304" pitchFamily="18" charset="0"/>
                <a:cs typeface="Times New Roman" panose="02020603050405020304" pitchFamily="18" charset="0"/>
              </a:rPr>
              <a:t> штат </a:t>
            </a:r>
            <a:r>
              <a:rPr lang="ru-RU" sz="2400" b="1" dirty="0" err="1">
                <a:latin typeface="Times New Roman" panose="02020603050405020304" pitchFamily="18" charset="0"/>
                <a:cs typeface="Times New Roman" panose="02020603050405020304" pitchFamily="18" charset="0"/>
              </a:rPr>
              <a:t>кестесі</a:t>
            </a:r>
            <a:r>
              <a:rPr lang="ru-RU" sz="2400" b="1" dirty="0">
                <a:latin typeface="Times New Roman" panose="02020603050405020304" pitchFamily="18" charset="0"/>
                <a:cs typeface="Times New Roman" panose="02020603050405020304" pitchFamily="18" charset="0"/>
              </a:rPr>
              <a:t> </a:t>
            </a:r>
            <a:r>
              <a:rPr lang="ru-RU" sz="2400" b="1" dirty="0" err="1">
                <a:latin typeface="Times New Roman" panose="02020603050405020304" pitchFamily="18" charset="0"/>
                <a:cs typeface="Times New Roman" panose="02020603050405020304" pitchFamily="18" charset="0"/>
              </a:rPr>
              <a:t>көзделген</a:t>
            </a:r>
            <a:endParaRPr lang="ru-RU" sz="2400" b="1" dirty="0"/>
          </a:p>
        </p:txBody>
      </p:sp>
    </p:spTree>
    <p:extLst>
      <p:ext uri="{BB962C8B-B14F-4D97-AF65-F5344CB8AC3E}">
        <p14:creationId xmlns:p14="http://schemas.microsoft.com/office/powerpoint/2010/main" val="150298941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2A251BC6-33A4-41F7-B201-D2A1BDDD23F2}"/>
              </a:ext>
            </a:extLst>
          </p:cNvPr>
          <p:cNvSpPr>
            <a:spLocks noGrp="1"/>
          </p:cNvSpPr>
          <p:nvPr>
            <p:ph type="title"/>
          </p:nvPr>
        </p:nvSpPr>
        <p:spPr/>
        <p:txBody>
          <a:bodyPr>
            <a:normAutofit/>
          </a:bodyPr>
          <a:lstStyle/>
          <a:p>
            <a:pPr algn="ctr"/>
            <a:endParaRPr lang="ru-RU" sz="3600" dirty="0">
              <a:latin typeface="+mn-lt"/>
            </a:endParaRPr>
          </a:p>
        </p:txBody>
      </p:sp>
      <p:sp>
        <p:nvSpPr>
          <p:cNvPr id="5" name="Объект 4">
            <a:extLst>
              <a:ext uri="{FF2B5EF4-FFF2-40B4-BE49-F238E27FC236}">
                <a16:creationId xmlns="" xmlns:a16="http://schemas.microsoft.com/office/drawing/2014/main" id="{DF28F33A-1CD6-45ED-ACD5-5940A79BBEB7}"/>
              </a:ext>
            </a:extLst>
          </p:cNvPr>
          <p:cNvSpPr>
            <a:spLocks noGrp="1"/>
          </p:cNvSpPr>
          <p:nvPr>
            <p:ph idx="1"/>
          </p:nvPr>
        </p:nvSpPr>
        <p:spPr/>
        <p:txBody>
          <a:bodyPr/>
          <a:lstStyle/>
          <a:p>
            <a:endParaRPr lang="ru-RU" dirty="0"/>
          </a:p>
        </p:txBody>
      </p:sp>
      <p:graphicFrame>
        <p:nvGraphicFramePr>
          <p:cNvPr id="6" name="Содержимое 4">
            <a:extLst>
              <a:ext uri="{FF2B5EF4-FFF2-40B4-BE49-F238E27FC236}">
                <a16:creationId xmlns="" xmlns:a16="http://schemas.microsoft.com/office/drawing/2014/main" id="{013A5E1A-54E9-43E0-9345-38D0B3DAFACF}"/>
              </a:ext>
            </a:extLst>
          </p:cNvPr>
          <p:cNvGraphicFramePr>
            <a:graphicFrameLocks/>
          </p:cNvGraphicFramePr>
          <p:nvPr>
            <p:extLst>
              <p:ext uri="{D42A27DB-BD31-4B8C-83A1-F6EECF244321}">
                <p14:modId xmlns:p14="http://schemas.microsoft.com/office/powerpoint/2010/main" val="326626801"/>
              </p:ext>
            </p:extLst>
          </p:nvPr>
        </p:nvGraphicFramePr>
        <p:xfrm>
          <a:off x="0" y="0"/>
          <a:ext cx="12191999" cy="6858005"/>
        </p:xfrm>
        <a:graphic>
          <a:graphicData uri="http://schemas.openxmlformats.org/drawingml/2006/table">
            <a:tbl>
              <a:tblPr firstRow="1" bandRow="1">
                <a:tableStyleId>{306799F8-075E-4A3A-A7F6-7FBC6576F1A4}</a:tableStyleId>
              </a:tblPr>
              <a:tblGrid>
                <a:gridCol w="4176889">
                  <a:extLst>
                    <a:ext uri="{9D8B030D-6E8A-4147-A177-3AD203B41FA5}">
                      <a16:colId xmlns="" xmlns:a16="http://schemas.microsoft.com/office/drawing/2014/main" val="20000"/>
                    </a:ext>
                  </a:extLst>
                </a:gridCol>
                <a:gridCol w="1919110">
                  <a:extLst>
                    <a:ext uri="{9D8B030D-6E8A-4147-A177-3AD203B41FA5}">
                      <a16:colId xmlns="" xmlns:a16="http://schemas.microsoft.com/office/drawing/2014/main" val="20001"/>
                    </a:ext>
                  </a:extLst>
                </a:gridCol>
                <a:gridCol w="3048000">
                  <a:extLst>
                    <a:ext uri="{9D8B030D-6E8A-4147-A177-3AD203B41FA5}">
                      <a16:colId xmlns="" xmlns:a16="http://schemas.microsoft.com/office/drawing/2014/main" val="20002"/>
                    </a:ext>
                  </a:extLst>
                </a:gridCol>
                <a:gridCol w="3048000">
                  <a:extLst>
                    <a:ext uri="{9D8B030D-6E8A-4147-A177-3AD203B41FA5}">
                      <a16:colId xmlns="" xmlns:a16="http://schemas.microsoft.com/office/drawing/2014/main" val="20003"/>
                    </a:ext>
                  </a:extLst>
                </a:gridCol>
              </a:tblGrid>
              <a:tr h="476477">
                <a:tc gridSpan="4">
                  <a:txBody>
                    <a:bodyPr/>
                    <a:lstStyle/>
                    <a:p>
                      <a:pPr algn="ctr" fontAlgn="base">
                        <a:lnSpc>
                          <a:spcPct val="115000"/>
                        </a:lnSpc>
                        <a:spcAft>
                          <a:spcPts val="0"/>
                        </a:spcAft>
                      </a:pPr>
                      <a:r>
                        <a:rPr lang="en-US" sz="2000" dirty="0" err="1"/>
                        <a:t>Жабдықтарға</a:t>
                      </a:r>
                      <a:r>
                        <a:rPr lang="en-US" sz="2000" dirty="0"/>
                        <a:t> </a:t>
                      </a:r>
                      <a:r>
                        <a:rPr lang="en-US" sz="2000" dirty="0" err="1"/>
                        <a:t>инвестициялар</a:t>
                      </a:r>
                      <a:endParaRPr lang="ru-RU" sz="2000" dirty="0">
                        <a:latin typeface="Times New Roman" pitchFamily="18" charset="0"/>
                        <a:ea typeface="Times New Roman"/>
                        <a:cs typeface="Times New Roman" pitchFamily="18" charset="0"/>
                      </a:endParaRPr>
                    </a:p>
                  </a:txBody>
                  <a:tcPr marL="0" marR="0" marT="0" marB="0" anchor="ct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 xmlns:a16="http://schemas.microsoft.com/office/drawing/2014/main" val="10000"/>
                  </a:ext>
                </a:extLst>
              </a:tr>
              <a:tr h="476477">
                <a:tc>
                  <a:txBody>
                    <a:bodyPr/>
                    <a:lstStyle/>
                    <a:p>
                      <a:pPr fontAlgn="base">
                        <a:lnSpc>
                          <a:spcPct val="115000"/>
                        </a:lnSpc>
                        <a:spcAft>
                          <a:spcPts val="0"/>
                        </a:spcAft>
                      </a:pPr>
                      <a:r>
                        <a:rPr lang="en-US" sz="2000" dirty="0" err="1"/>
                        <a:t>Жабдықтар</a:t>
                      </a:r>
                      <a:endParaRPr lang="ru-RU" sz="2000" dirty="0">
                        <a:latin typeface="Times New Roman" pitchFamily="18" charset="0"/>
                        <a:ea typeface="Times New Roman"/>
                        <a:cs typeface="Times New Roman" pitchFamily="18" charset="0"/>
                      </a:endParaRPr>
                    </a:p>
                  </a:txBody>
                  <a:tcPr marL="0" marR="0" marT="0" marB="0" anchor="ctr"/>
                </a:tc>
                <a:tc>
                  <a:txBody>
                    <a:bodyPr/>
                    <a:lstStyle/>
                    <a:p>
                      <a:pPr fontAlgn="base">
                        <a:lnSpc>
                          <a:spcPct val="115000"/>
                        </a:lnSpc>
                        <a:spcAft>
                          <a:spcPts val="0"/>
                        </a:spcAft>
                      </a:pPr>
                      <a:r>
                        <a:rPr lang="kk-KZ" sz="2000"/>
                        <a:t>С</a:t>
                      </a:r>
                      <a:r>
                        <a:rPr lang="en-US" sz="2000"/>
                        <a:t>аны</a:t>
                      </a:r>
                      <a:endParaRPr lang="ru-RU" sz="2000">
                        <a:latin typeface="Times New Roman" pitchFamily="18" charset="0"/>
                        <a:ea typeface="Times New Roman"/>
                        <a:cs typeface="Times New Roman" pitchFamily="18" charset="0"/>
                      </a:endParaRPr>
                    </a:p>
                  </a:txBody>
                  <a:tcPr marL="0" marR="0" marT="0" marB="0" anchor="ctr"/>
                </a:tc>
                <a:tc>
                  <a:txBody>
                    <a:bodyPr/>
                    <a:lstStyle/>
                    <a:p>
                      <a:pPr fontAlgn="base">
                        <a:lnSpc>
                          <a:spcPct val="115000"/>
                        </a:lnSpc>
                        <a:spcAft>
                          <a:spcPts val="0"/>
                        </a:spcAft>
                      </a:pPr>
                      <a:r>
                        <a:rPr lang="kk-KZ" sz="2000"/>
                        <a:t>Б</a:t>
                      </a:r>
                      <a:r>
                        <a:rPr lang="en-US" sz="2000"/>
                        <a:t>ір дана бағасы. (тг.)</a:t>
                      </a:r>
                      <a:endParaRPr lang="ru-RU" sz="2000">
                        <a:latin typeface="Times New Roman" pitchFamily="18" charset="0"/>
                        <a:ea typeface="Times New Roman"/>
                        <a:cs typeface="Times New Roman" pitchFamily="18" charset="0"/>
                      </a:endParaRPr>
                    </a:p>
                  </a:txBody>
                  <a:tcPr marL="0" marR="0" marT="0" marB="0" anchor="ctr"/>
                </a:tc>
                <a:tc>
                  <a:txBody>
                    <a:bodyPr/>
                    <a:lstStyle/>
                    <a:p>
                      <a:pPr fontAlgn="base">
                        <a:lnSpc>
                          <a:spcPct val="115000"/>
                        </a:lnSpc>
                        <a:spcAft>
                          <a:spcPts val="0"/>
                        </a:spcAft>
                      </a:pPr>
                      <a:r>
                        <a:rPr lang="en-US" sz="2000"/>
                        <a:t>Жалпы бағасы (тг.)</a:t>
                      </a:r>
                      <a:endParaRPr lang="ru-RU" sz="2000">
                        <a:latin typeface="Times New Roman" pitchFamily="18" charset="0"/>
                        <a:ea typeface="Times New Roman"/>
                        <a:cs typeface="Times New Roman" pitchFamily="18" charset="0"/>
                      </a:endParaRPr>
                    </a:p>
                  </a:txBody>
                  <a:tcPr marL="0" marR="0" marT="0" marB="0" anchor="ctr"/>
                </a:tc>
                <a:extLst>
                  <a:ext uri="{0D108BD9-81ED-4DB2-BD59-A6C34878D82A}">
                    <a16:rowId xmlns="" xmlns:a16="http://schemas.microsoft.com/office/drawing/2014/main" val="10001"/>
                  </a:ext>
                </a:extLst>
              </a:tr>
              <a:tr h="697745">
                <a:tc gridSpan="4">
                  <a:txBody>
                    <a:bodyPr/>
                    <a:lstStyle/>
                    <a:p>
                      <a:pPr algn="ctr" fontAlgn="base">
                        <a:lnSpc>
                          <a:spcPct val="115000"/>
                        </a:lnSpc>
                        <a:spcAft>
                          <a:spcPts val="0"/>
                        </a:spcAft>
                      </a:pPr>
                      <a:endParaRPr lang="ru-RU" sz="2000" dirty="0"/>
                    </a:p>
                    <a:p>
                      <a:pPr algn="ctr" fontAlgn="base">
                        <a:lnSpc>
                          <a:spcPct val="115000"/>
                        </a:lnSpc>
                        <a:spcAft>
                          <a:spcPts val="0"/>
                        </a:spcAft>
                      </a:pPr>
                      <a:r>
                        <a:rPr lang="en-US" sz="2000" dirty="0" err="1"/>
                        <a:t>Асханалық</a:t>
                      </a:r>
                      <a:r>
                        <a:rPr lang="en-US" sz="2000" dirty="0"/>
                        <a:t> </a:t>
                      </a:r>
                      <a:r>
                        <a:rPr lang="en-US" sz="2000" dirty="0" err="1"/>
                        <a:t>жабдық</a:t>
                      </a:r>
                      <a:endParaRPr lang="ru-RU" sz="2000" dirty="0">
                        <a:latin typeface="Times New Roman" pitchFamily="18" charset="0"/>
                        <a:ea typeface="Times New Roman"/>
                        <a:cs typeface="Times New Roman" pitchFamily="18" charset="0"/>
                      </a:endParaRPr>
                    </a:p>
                  </a:txBody>
                  <a:tcPr marL="0" marR="0" marT="0" marB="0" anchor="ct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 xmlns:a16="http://schemas.microsoft.com/office/drawing/2014/main" val="10002"/>
                  </a:ext>
                </a:extLst>
              </a:tr>
              <a:tr h="697745">
                <a:tc>
                  <a:txBody>
                    <a:bodyPr/>
                    <a:lstStyle/>
                    <a:p>
                      <a:pPr fontAlgn="base">
                        <a:lnSpc>
                          <a:spcPct val="115000"/>
                        </a:lnSpc>
                        <a:spcAft>
                          <a:spcPts val="0"/>
                        </a:spcAft>
                      </a:pPr>
                      <a:r>
                        <a:rPr lang="en-US" sz="2000" dirty="0" err="1"/>
                        <a:t>Өнеркәсіптік</a:t>
                      </a:r>
                      <a:r>
                        <a:rPr lang="en-US" sz="2000" dirty="0"/>
                        <a:t> </a:t>
                      </a:r>
                      <a:r>
                        <a:rPr lang="en-US" sz="2000" dirty="0" err="1"/>
                        <a:t>электр</a:t>
                      </a:r>
                      <a:r>
                        <a:rPr lang="en-US" sz="2000" dirty="0"/>
                        <a:t> </a:t>
                      </a:r>
                      <a:r>
                        <a:rPr lang="en-US" sz="2000" dirty="0" err="1"/>
                        <a:t>плитасы</a:t>
                      </a:r>
                      <a:r>
                        <a:rPr lang="en-US" sz="2000" dirty="0"/>
                        <a:t> 4 </a:t>
                      </a:r>
                      <a:r>
                        <a:rPr lang="en-US" sz="2000" dirty="0" err="1"/>
                        <a:t>шыныаяқ</a:t>
                      </a:r>
                      <a:r>
                        <a:rPr lang="en-US" sz="2000" dirty="0"/>
                        <a:t>, </a:t>
                      </a:r>
                      <a:r>
                        <a:rPr lang="en-US" sz="2000" dirty="0" err="1"/>
                        <a:t>қуыратын</a:t>
                      </a:r>
                      <a:r>
                        <a:rPr lang="en-US" sz="2000" dirty="0"/>
                        <a:t> </a:t>
                      </a:r>
                      <a:r>
                        <a:rPr lang="en-US" sz="2000" dirty="0" err="1"/>
                        <a:t>шкафы</a:t>
                      </a:r>
                      <a:r>
                        <a:rPr lang="en-US" sz="2000" dirty="0"/>
                        <a:t> </a:t>
                      </a:r>
                      <a:r>
                        <a:rPr lang="en-US" sz="2000" dirty="0" err="1"/>
                        <a:t>бар</a:t>
                      </a:r>
                      <a:endParaRPr lang="ru-RU" sz="2000" dirty="0">
                        <a:latin typeface="Times New Roman" pitchFamily="18" charset="0"/>
                        <a:ea typeface="Times New Roman"/>
                        <a:cs typeface="Times New Roman" pitchFamily="18" charset="0"/>
                      </a:endParaRPr>
                    </a:p>
                  </a:txBody>
                  <a:tcPr marL="0" marR="0" marT="0" marB="0" anchor="ctr"/>
                </a:tc>
                <a:tc>
                  <a:txBody>
                    <a:bodyPr/>
                    <a:lstStyle/>
                    <a:p>
                      <a:pPr fontAlgn="base">
                        <a:lnSpc>
                          <a:spcPct val="115000"/>
                        </a:lnSpc>
                        <a:spcAft>
                          <a:spcPts val="0"/>
                        </a:spcAft>
                      </a:pPr>
                      <a:r>
                        <a:rPr lang="en-US" sz="2000"/>
                        <a:t>1</a:t>
                      </a:r>
                      <a:endParaRPr lang="ru-RU" sz="2000">
                        <a:latin typeface="Times New Roman" pitchFamily="18" charset="0"/>
                        <a:ea typeface="Times New Roman"/>
                        <a:cs typeface="Times New Roman" pitchFamily="18" charset="0"/>
                      </a:endParaRPr>
                    </a:p>
                  </a:txBody>
                  <a:tcPr marL="0" marR="0" marT="0" marB="0" anchor="ctr"/>
                </a:tc>
                <a:tc>
                  <a:txBody>
                    <a:bodyPr/>
                    <a:lstStyle/>
                    <a:p>
                      <a:pPr fontAlgn="base">
                        <a:lnSpc>
                          <a:spcPct val="115000"/>
                        </a:lnSpc>
                        <a:spcAft>
                          <a:spcPts val="0"/>
                        </a:spcAft>
                      </a:pPr>
                      <a:r>
                        <a:rPr lang="en-US" sz="2000"/>
                        <a:t>300 000</a:t>
                      </a:r>
                      <a:endParaRPr lang="ru-RU" sz="2000">
                        <a:latin typeface="Times New Roman" pitchFamily="18" charset="0"/>
                        <a:ea typeface="Times New Roman"/>
                        <a:cs typeface="Times New Roman" pitchFamily="18" charset="0"/>
                      </a:endParaRPr>
                    </a:p>
                  </a:txBody>
                  <a:tcPr marL="0" marR="0" marT="0" marB="0" anchor="ctr"/>
                </a:tc>
                <a:tc>
                  <a:txBody>
                    <a:bodyPr/>
                    <a:lstStyle/>
                    <a:p>
                      <a:pPr fontAlgn="base">
                        <a:lnSpc>
                          <a:spcPct val="115000"/>
                        </a:lnSpc>
                        <a:spcAft>
                          <a:spcPts val="0"/>
                        </a:spcAft>
                      </a:pPr>
                      <a:r>
                        <a:rPr lang="en-US" sz="2000"/>
                        <a:t>300 000</a:t>
                      </a:r>
                      <a:endParaRPr lang="ru-RU" sz="2000">
                        <a:latin typeface="Times New Roman" pitchFamily="18" charset="0"/>
                        <a:ea typeface="Times New Roman"/>
                        <a:cs typeface="Times New Roman" pitchFamily="18" charset="0"/>
                      </a:endParaRPr>
                    </a:p>
                  </a:txBody>
                  <a:tcPr marL="0" marR="0" marT="0" marB="0" anchor="ctr"/>
                </a:tc>
                <a:extLst>
                  <a:ext uri="{0D108BD9-81ED-4DB2-BD59-A6C34878D82A}">
                    <a16:rowId xmlns="" xmlns:a16="http://schemas.microsoft.com/office/drawing/2014/main" val="10003"/>
                  </a:ext>
                </a:extLst>
              </a:tr>
              <a:tr h="476477">
                <a:tc>
                  <a:txBody>
                    <a:bodyPr/>
                    <a:lstStyle/>
                    <a:p>
                      <a:pPr fontAlgn="base">
                        <a:lnSpc>
                          <a:spcPct val="115000"/>
                        </a:lnSpc>
                        <a:spcAft>
                          <a:spcPts val="0"/>
                        </a:spcAft>
                      </a:pPr>
                      <a:r>
                        <a:rPr lang="en-US" sz="2000" dirty="0" err="1"/>
                        <a:t>Пара-конвекциялық</a:t>
                      </a:r>
                      <a:r>
                        <a:rPr lang="en-US" sz="2000" dirty="0"/>
                        <a:t> </a:t>
                      </a:r>
                      <a:r>
                        <a:rPr lang="en-US" sz="2000" dirty="0" err="1"/>
                        <a:t>пеш</a:t>
                      </a:r>
                      <a:endParaRPr lang="ru-RU" sz="2000" dirty="0">
                        <a:latin typeface="Times New Roman" pitchFamily="18" charset="0"/>
                        <a:ea typeface="Times New Roman"/>
                        <a:cs typeface="Times New Roman" pitchFamily="18" charset="0"/>
                      </a:endParaRPr>
                    </a:p>
                  </a:txBody>
                  <a:tcPr marL="0" marR="0" marT="0" marB="0" anchor="ctr"/>
                </a:tc>
                <a:tc>
                  <a:txBody>
                    <a:bodyPr/>
                    <a:lstStyle/>
                    <a:p>
                      <a:pPr fontAlgn="base">
                        <a:lnSpc>
                          <a:spcPct val="115000"/>
                        </a:lnSpc>
                        <a:spcAft>
                          <a:spcPts val="0"/>
                        </a:spcAft>
                      </a:pPr>
                      <a:r>
                        <a:rPr lang="en-US" sz="2000" dirty="0"/>
                        <a:t>1</a:t>
                      </a:r>
                      <a:endParaRPr lang="ru-RU" sz="2000" dirty="0">
                        <a:latin typeface="Times New Roman" pitchFamily="18" charset="0"/>
                        <a:ea typeface="Times New Roman"/>
                        <a:cs typeface="Times New Roman" pitchFamily="18" charset="0"/>
                      </a:endParaRPr>
                    </a:p>
                  </a:txBody>
                  <a:tcPr marL="0" marR="0" marT="0" marB="0" anchor="ctr"/>
                </a:tc>
                <a:tc>
                  <a:txBody>
                    <a:bodyPr/>
                    <a:lstStyle/>
                    <a:p>
                      <a:pPr fontAlgn="base">
                        <a:lnSpc>
                          <a:spcPct val="115000"/>
                        </a:lnSpc>
                        <a:spcAft>
                          <a:spcPts val="0"/>
                        </a:spcAft>
                      </a:pPr>
                      <a:r>
                        <a:rPr lang="en-US" sz="2000"/>
                        <a:t>250 000</a:t>
                      </a:r>
                      <a:endParaRPr lang="ru-RU" sz="2000">
                        <a:latin typeface="Times New Roman" pitchFamily="18" charset="0"/>
                        <a:ea typeface="Times New Roman"/>
                        <a:cs typeface="Times New Roman" pitchFamily="18" charset="0"/>
                      </a:endParaRPr>
                    </a:p>
                  </a:txBody>
                  <a:tcPr marL="0" marR="0" marT="0" marB="0" anchor="ctr"/>
                </a:tc>
                <a:tc>
                  <a:txBody>
                    <a:bodyPr/>
                    <a:lstStyle/>
                    <a:p>
                      <a:pPr fontAlgn="base">
                        <a:lnSpc>
                          <a:spcPct val="115000"/>
                        </a:lnSpc>
                        <a:spcAft>
                          <a:spcPts val="0"/>
                        </a:spcAft>
                      </a:pPr>
                      <a:r>
                        <a:rPr lang="en-US" sz="2000"/>
                        <a:t>250 000</a:t>
                      </a:r>
                      <a:endParaRPr lang="ru-RU" sz="2000">
                        <a:latin typeface="Times New Roman" pitchFamily="18" charset="0"/>
                        <a:ea typeface="Times New Roman"/>
                        <a:cs typeface="Times New Roman" pitchFamily="18" charset="0"/>
                      </a:endParaRPr>
                    </a:p>
                  </a:txBody>
                  <a:tcPr marL="0" marR="0" marT="0" marB="0" anchor="ctr"/>
                </a:tc>
                <a:extLst>
                  <a:ext uri="{0D108BD9-81ED-4DB2-BD59-A6C34878D82A}">
                    <a16:rowId xmlns="" xmlns:a16="http://schemas.microsoft.com/office/drawing/2014/main" val="10004"/>
                  </a:ext>
                </a:extLst>
              </a:tr>
              <a:tr h="476477">
                <a:tc>
                  <a:txBody>
                    <a:bodyPr/>
                    <a:lstStyle/>
                    <a:p>
                      <a:pPr fontAlgn="base">
                        <a:lnSpc>
                          <a:spcPct val="115000"/>
                        </a:lnSpc>
                        <a:spcAft>
                          <a:spcPts val="0"/>
                        </a:spcAft>
                      </a:pPr>
                      <a:r>
                        <a:rPr lang="en-US" sz="2000"/>
                        <a:t>Нан пеші</a:t>
                      </a:r>
                      <a:endParaRPr lang="ru-RU" sz="2000">
                        <a:latin typeface="Times New Roman" pitchFamily="18" charset="0"/>
                        <a:ea typeface="Times New Roman"/>
                        <a:cs typeface="Times New Roman" pitchFamily="18" charset="0"/>
                      </a:endParaRPr>
                    </a:p>
                  </a:txBody>
                  <a:tcPr marL="0" marR="0" marT="0" marB="0" anchor="ctr"/>
                </a:tc>
                <a:tc>
                  <a:txBody>
                    <a:bodyPr/>
                    <a:lstStyle/>
                    <a:p>
                      <a:pPr fontAlgn="base">
                        <a:lnSpc>
                          <a:spcPct val="115000"/>
                        </a:lnSpc>
                        <a:spcAft>
                          <a:spcPts val="0"/>
                        </a:spcAft>
                      </a:pPr>
                      <a:r>
                        <a:rPr lang="en-US" sz="2000" dirty="0"/>
                        <a:t>1</a:t>
                      </a:r>
                      <a:endParaRPr lang="ru-RU" sz="2000" dirty="0">
                        <a:latin typeface="Times New Roman" pitchFamily="18" charset="0"/>
                        <a:ea typeface="Times New Roman"/>
                        <a:cs typeface="Times New Roman" pitchFamily="18" charset="0"/>
                      </a:endParaRPr>
                    </a:p>
                  </a:txBody>
                  <a:tcPr marL="0" marR="0" marT="0" marB="0" anchor="ctr"/>
                </a:tc>
                <a:tc>
                  <a:txBody>
                    <a:bodyPr/>
                    <a:lstStyle/>
                    <a:p>
                      <a:pPr fontAlgn="base">
                        <a:lnSpc>
                          <a:spcPct val="115000"/>
                        </a:lnSpc>
                        <a:spcAft>
                          <a:spcPts val="0"/>
                        </a:spcAft>
                      </a:pPr>
                      <a:r>
                        <a:rPr lang="en-US" sz="2000"/>
                        <a:t>280 000</a:t>
                      </a:r>
                      <a:endParaRPr lang="ru-RU" sz="2000">
                        <a:latin typeface="Times New Roman" pitchFamily="18" charset="0"/>
                        <a:ea typeface="Times New Roman"/>
                        <a:cs typeface="Times New Roman" pitchFamily="18" charset="0"/>
                      </a:endParaRPr>
                    </a:p>
                  </a:txBody>
                  <a:tcPr marL="0" marR="0" marT="0" marB="0" anchor="ctr"/>
                </a:tc>
                <a:tc>
                  <a:txBody>
                    <a:bodyPr/>
                    <a:lstStyle/>
                    <a:p>
                      <a:pPr fontAlgn="base">
                        <a:lnSpc>
                          <a:spcPct val="115000"/>
                        </a:lnSpc>
                        <a:spcAft>
                          <a:spcPts val="0"/>
                        </a:spcAft>
                      </a:pPr>
                      <a:r>
                        <a:rPr lang="en-US" sz="2000"/>
                        <a:t>280 000</a:t>
                      </a:r>
                      <a:endParaRPr lang="ru-RU" sz="2000">
                        <a:latin typeface="Times New Roman" pitchFamily="18" charset="0"/>
                        <a:ea typeface="Times New Roman"/>
                        <a:cs typeface="Times New Roman" pitchFamily="18" charset="0"/>
                      </a:endParaRPr>
                    </a:p>
                  </a:txBody>
                  <a:tcPr marL="0" marR="0" marT="0" marB="0" anchor="ctr"/>
                </a:tc>
                <a:extLst>
                  <a:ext uri="{0D108BD9-81ED-4DB2-BD59-A6C34878D82A}">
                    <a16:rowId xmlns="" xmlns:a16="http://schemas.microsoft.com/office/drawing/2014/main" val="10005"/>
                  </a:ext>
                </a:extLst>
              </a:tr>
              <a:tr h="697745">
                <a:tc>
                  <a:txBody>
                    <a:bodyPr/>
                    <a:lstStyle/>
                    <a:p>
                      <a:pPr fontAlgn="base">
                        <a:lnSpc>
                          <a:spcPct val="115000"/>
                        </a:lnSpc>
                        <a:spcAft>
                          <a:spcPts val="0"/>
                        </a:spcAft>
                      </a:pPr>
                      <a:r>
                        <a:rPr lang="en-US" sz="2000"/>
                        <a:t>Орташа температуралық тоңазытқыш шкаф</a:t>
                      </a:r>
                      <a:endParaRPr lang="ru-RU" sz="2000">
                        <a:latin typeface="Times New Roman" pitchFamily="18" charset="0"/>
                        <a:ea typeface="Times New Roman"/>
                        <a:cs typeface="Times New Roman" pitchFamily="18" charset="0"/>
                      </a:endParaRPr>
                    </a:p>
                  </a:txBody>
                  <a:tcPr marL="0" marR="0" marT="0" marB="0" anchor="ctr"/>
                </a:tc>
                <a:tc>
                  <a:txBody>
                    <a:bodyPr/>
                    <a:lstStyle/>
                    <a:p>
                      <a:pPr fontAlgn="base">
                        <a:lnSpc>
                          <a:spcPct val="115000"/>
                        </a:lnSpc>
                        <a:spcAft>
                          <a:spcPts val="0"/>
                        </a:spcAft>
                      </a:pPr>
                      <a:r>
                        <a:rPr lang="en-US" sz="2000" dirty="0"/>
                        <a:t>3</a:t>
                      </a:r>
                      <a:endParaRPr lang="ru-RU" sz="2000" dirty="0">
                        <a:latin typeface="Times New Roman" pitchFamily="18" charset="0"/>
                        <a:ea typeface="Times New Roman"/>
                        <a:cs typeface="Times New Roman" pitchFamily="18" charset="0"/>
                      </a:endParaRPr>
                    </a:p>
                  </a:txBody>
                  <a:tcPr marL="0" marR="0" marT="0" marB="0" anchor="ctr"/>
                </a:tc>
                <a:tc>
                  <a:txBody>
                    <a:bodyPr/>
                    <a:lstStyle/>
                    <a:p>
                      <a:pPr fontAlgn="base">
                        <a:lnSpc>
                          <a:spcPct val="115000"/>
                        </a:lnSpc>
                        <a:spcAft>
                          <a:spcPts val="0"/>
                        </a:spcAft>
                      </a:pPr>
                      <a:r>
                        <a:rPr lang="en-US" sz="2000"/>
                        <a:t>150 000</a:t>
                      </a:r>
                      <a:endParaRPr lang="ru-RU" sz="2000">
                        <a:latin typeface="Times New Roman" pitchFamily="18" charset="0"/>
                        <a:ea typeface="Times New Roman"/>
                        <a:cs typeface="Times New Roman" pitchFamily="18" charset="0"/>
                      </a:endParaRPr>
                    </a:p>
                  </a:txBody>
                  <a:tcPr marL="0" marR="0" marT="0" marB="0" anchor="ctr"/>
                </a:tc>
                <a:tc>
                  <a:txBody>
                    <a:bodyPr/>
                    <a:lstStyle/>
                    <a:p>
                      <a:pPr fontAlgn="base">
                        <a:lnSpc>
                          <a:spcPct val="115000"/>
                        </a:lnSpc>
                        <a:spcAft>
                          <a:spcPts val="0"/>
                        </a:spcAft>
                      </a:pPr>
                      <a:r>
                        <a:rPr lang="en-US" sz="2000"/>
                        <a:t>450 000 </a:t>
                      </a:r>
                      <a:endParaRPr lang="ru-RU" sz="2000">
                        <a:latin typeface="Times New Roman" pitchFamily="18" charset="0"/>
                        <a:ea typeface="Times New Roman"/>
                        <a:cs typeface="Times New Roman" pitchFamily="18" charset="0"/>
                      </a:endParaRPr>
                    </a:p>
                  </a:txBody>
                  <a:tcPr marL="0" marR="0" marT="0" marB="0" anchor="ctr"/>
                </a:tc>
                <a:extLst>
                  <a:ext uri="{0D108BD9-81ED-4DB2-BD59-A6C34878D82A}">
                    <a16:rowId xmlns="" xmlns:a16="http://schemas.microsoft.com/office/drawing/2014/main" val="10006"/>
                  </a:ext>
                </a:extLst>
              </a:tr>
              <a:tr h="476477">
                <a:tc>
                  <a:txBody>
                    <a:bodyPr/>
                    <a:lstStyle/>
                    <a:p>
                      <a:pPr fontAlgn="base">
                        <a:lnSpc>
                          <a:spcPct val="115000"/>
                        </a:lnSpc>
                        <a:spcAft>
                          <a:spcPts val="0"/>
                        </a:spcAft>
                      </a:pPr>
                      <a:r>
                        <a:rPr lang="en-US" sz="2000"/>
                        <a:t>Мұздатқыш шкаф</a:t>
                      </a:r>
                      <a:endParaRPr lang="ru-RU" sz="2000">
                        <a:latin typeface="Times New Roman" pitchFamily="18" charset="0"/>
                        <a:ea typeface="Times New Roman"/>
                        <a:cs typeface="Times New Roman" pitchFamily="18" charset="0"/>
                      </a:endParaRPr>
                    </a:p>
                  </a:txBody>
                  <a:tcPr marL="0" marR="0" marT="0" marB="0" anchor="ctr"/>
                </a:tc>
                <a:tc>
                  <a:txBody>
                    <a:bodyPr/>
                    <a:lstStyle/>
                    <a:p>
                      <a:pPr fontAlgn="base">
                        <a:lnSpc>
                          <a:spcPct val="115000"/>
                        </a:lnSpc>
                        <a:spcAft>
                          <a:spcPts val="0"/>
                        </a:spcAft>
                      </a:pPr>
                      <a:r>
                        <a:rPr lang="en-US" sz="2000" dirty="0"/>
                        <a:t>4</a:t>
                      </a:r>
                      <a:endParaRPr lang="ru-RU" sz="2000" dirty="0">
                        <a:latin typeface="Times New Roman" pitchFamily="18" charset="0"/>
                        <a:ea typeface="Times New Roman"/>
                        <a:cs typeface="Times New Roman" pitchFamily="18" charset="0"/>
                      </a:endParaRPr>
                    </a:p>
                  </a:txBody>
                  <a:tcPr marL="0" marR="0" marT="0" marB="0" anchor="ctr"/>
                </a:tc>
                <a:tc>
                  <a:txBody>
                    <a:bodyPr/>
                    <a:lstStyle/>
                    <a:p>
                      <a:pPr fontAlgn="base">
                        <a:lnSpc>
                          <a:spcPct val="115000"/>
                        </a:lnSpc>
                        <a:spcAft>
                          <a:spcPts val="0"/>
                        </a:spcAft>
                      </a:pPr>
                      <a:r>
                        <a:rPr lang="en-US" sz="2000"/>
                        <a:t>260 000</a:t>
                      </a:r>
                      <a:endParaRPr lang="ru-RU" sz="2000">
                        <a:latin typeface="Times New Roman" pitchFamily="18" charset="0"/>
                        <a:ea typeface="Times New Roman"/>
                        <a:cs typeface="Times New Roman" pitchFamily="18" charset="0"/>
                      </a:endParaRPr>
                    </a:p>
                  </a:txBody>
                  <a:tcPr marL="0" marR="0" marT="0" marB="0" anchor="ctr"/>
                </a:tc>
                <a:tc>
                  <a:txBody>
                    <a:bodyPr/>
                    <a:lstStyle/>
                    <a:p>
                      <a:pPr fontAlgn="base">
                        <a:lnSpc>
                          <a:spcPct val="115000"/>
                        </a:lnSpc>
                        <a:spcAft>
                          <a:spcPts val="0"/>
                        </a:spcAft>
                      </a:pPr>
                      <a:r>
                        <a:rPr lang="en-US" sz="2000"/>
                        <a:t>1 040 000 </a:t>
                      </a:r>
                      <a:endParaRPr lang="ru-RU" sz="2000">
                        <a:latin typeface="Times New Roman" pitchFamily="18" charset="0"/>
                        <a:ea typeface="Times New Roman"/>
                        <a:cs typeface="Times New Roman" pitchFamily="18" charset="0"/>
                      </a:endParaRPr>
                    </a:p>
                  </a:txBody>
                  <a:tcPr marL="0" marR="0" marT="0" marB="0" anchor="ctr"/>
                </a:tc>
                <a:extLst>
                  <a:ext uri="{0D108BD9-81ED-4DB2-BD59-A6C34878D82A}">
                    <a16:rowId xmlns="" xmlns:a16="http://schemas.microsoft.com/office/drawing/2014/main" val="10007"/>
                  </a:ext>
                </a:extLst>
              </a:tr>
              <a:tr h="476477">
                <a:tc>
                  <a:txBody>
                    <a:bodyPr/>
                    <a:lstStyle/>
                    <a:p>
                      <a:pPr fontAlgn="base">
                        <a:lnSpc>
                          <a:spcPct val="115000"/>
                        </a:lnSpc>
                        <a:spcAft>
                          <a:spcPts val="0"/>
                        </a:spcAft>
                      </a:pPr>
                      <a:r>
                        <a:rPr lang="en-US" sz="2000"/>
                        <a:t>Қамыр илеу машинасы</a:t>
                      </a:r>
                      <a:endParaRPr lang="ru-RU" sz="2000">
                        <a:latin typeface="Times New Roman" pitchFamily="18" charset="0"/>
                        <a:ea typeface="Times New Roman"/>
                        <a:cs typeface="Times New Roman" pitchFamily="18" charset="0"/>
                      </a:endParaRPr>
                    </a:p>
                  </a:txBody>
                  <a:tcPr marL="0" marR="0" marT="0" marB="0" anchor="ctr"/>
                </a:tc>
                <a:tc>
                  <a:txBody>
                    <a:bodyPr/>
                    <a:lstStyle/>
                    <a:p>
                      <a:pPr fontAlgn="base">
                        <a:lnSpc>
                          <a:spcPct val="115000"/>
                        </a:lnSpc>
                        <a:spcAft>
                          <a:spcPts val="0"/>
                        </a:spcAft>
                      </a:pPr>
                      <a:r>
                        <a:rPr lang="en-US" sz="2000" dirty="0"/>
                        <a:t>1</a:t>
                      </a:r>
                      <a:endParaRPr lang="ru-RU" sz="2000" dirty="0">
                        <a:latin typeface="Times New Roman" pitchFamily="18" charset="0"/>
                        <a:ea typeface="Times New Roman"/>
                        <a:cs typeface="Times New Roman" pitchFamily="18" charset="0"/>
                      </a:endParaRPr>
                    </a:p>
                  </a:txBody>
                  <a:tcPr marL="0" marR="0" marT="0" marB="0" anchor="ctr"/>
                </a:tc>
                <a:tc>
                  <a:txBody>
                    <a:bodyPr/>
                    <a:lstStyle/>
                    <a:p>
                      <a:pPr fontAlgn="base">
                        <a:lnSpc>
                          <a:spcPct val="115000"/>
                        </a:lnSpc>
                        <a:spcAft>
                          <a:spcPts val="0"/>
                        </a:spcAft>
                      </a:pPr>
                      <a:r>
                        <a:rPr lang="en-US" sz="2000"/>
                        <a:t>350 000</a:t>
                      </a:r>
                      <a:endParaRPr lang="ru-RU" sz="2000">
                        <a:latin typeface="Times New Roman" pitchFamily="18" charset="0"/>
                        <a:ea typeface="Times New Roman"/>
                        <a:cs typeface="Times New Roman" pitchFamily="18" charset="0"/>
                      </a:endParaRPr>
                    </a:p>
                  </a:txBody>
                  <a:tcPr marL="0" marR="0" marT="0" marB="0" anchor="ctr"/>
                </a:tc>
                <a:tc>
                  <a:txBody>
                    <a:bodyPr/>
                    <a:lstStyle/>
                    <a:p>
                      <a:pPr fontAlgn="base">
                        <a:lnSpc>
                          <a:spcPct val="115000"/>
                        </a:lnSpc>
                        <a:spcAft>
                          <a:spcPts val="0"/>
                        </a:spcAft>
                      </a:pPr>
                      <a:r>
                        <a:rPr lang="en-US" sz="2000"/>
                        <a:t>350 000</a:t>
                      </a:r>
                      <a:endParaRPr lang="ru-RU" sz="2000">
                        <a:latin typeface="Times New Roman" pitchFamily="18" charset="0"/>
                        <a:ea typeface="Times New Roman"/>
                        <a:cs typeface="Times New Roman" pitchFamily="18" charset="0"/>
                      </a:endParaRPr>
                    </a:p>
                  </a:txBody>
                  <a:tcPr marL="0" marR="0" marT="0" marB="0" anchor="ctr"/>
                </a:tc>
                <a:extLst>
                  <a:ext uri="{0D108BD9-81ED-4DB2-BD59-A6C34878D82A}">
                    <a16:rowId xmlns="" xmlns:a16="http://schemas.microsoft.com/office/drawing/2014/main" val="10008"/>
                  </a:ext>
                </a:extLst>
              </a:tr>
              <a:tr h="476477">
                <a:tc>
                  <a:txBody>
                    <a:bodyPr/>
                    <a:lstStyle/>
                    <a:p>
                      <a:pPr fontAlgn="base">
                        <a:lnSpc>
                          <a:spcPct val="115000"/>
                        </a:lnSpc>
                        <a:spcAft>
                          <a:spcPts val="0"/>
                        </a:spcAft>
                      </a:pPr>
                      <a:r>
                        <a:rPr lang="en-US" sz="2000"/>
                        <a:t>Планетарлық араластырғыш</a:t>
                      </a:r>
                      <a:endParaRPr lang="ru-RU" sz="2000">
                        <a:latin typeface="Times New Roman" pitchFamily="18" charset="0"/>
                        <a:ea typeface="Times New Roman"/>
                        <a:cs typeface="Times New Roman" pitchFamily="18" charset="0"/>
                      </a:endParaRPr>
                    </a:p>
                  </a:txBody>
                  <a:tcPr marL="0" marR="0" marT="0" marB="0" anchor="ctr"/>
                </a:tc>
                <a:tc>
                  <a:txBody>
                    <a:bodyPr/>
                    <a:lstStyle/>
                    <a:p>
                      <a:pPr fontAlgn="base">
                        <a:lnSpc>
                          <a:spcPct val="115000"/>
                        </a:lnSpc>
                        <a:spcAft>
                          <a:spcPts val="0"/>
                        </a:spcAft>
                      </a:pPr>
                      <a:r>
                        <a:rPr lang="en-US" sz="2000"/>
                        <a:t>1</a:t>
                      </a:r>
                      <a:endParaRPr lang="ru-RU" sz="2000">
                        <a:latin typeface="Times New Roman" pitchFamily="18" charset="0"/>
                        <a:ea typeface="Times New Roman"/>
                        <a:cs typeface="Times New Roman" pitchFamily="18" charset="0"/>
                      </a:endParaRPr>
                    </a:p>
                  </a:txBody>
                  <a:tcPr marL="0" marR="0" marT="0" marB="0" anchor="ctr"/>
                </a:tc>
                <a:tc>
                  <a:txBody>
                    <a:bodyPr/>
                    <a:lstStyle/>
                    <a:p>
                      <a:pPr fontAlgn="base">
                        <a:lnSpc>
                          <a:spcPct val="115000"/>
                        </a:lnSpc>
                        <a:spcAft>
                          <a:spcPts val="0"/>
                        </a:spcAft>
                      </a:pPr>
                      <a:r>
                        <a:rPr lang="en-US" sz="2000" dirty="0"/>
                        <a:t>150 000</a:t>
                      </a:r>
                      <a:endParaRPr lang="ru-RU" sz="2000" dirty="0">
                        <a:latin typeface="Times New Roman" pitchFamily="18" charset="0"/>
                        <a:ea typeface="Times New Roman"/>
                        <a:cs typeface="Times New Roman" pitchFamily="18" charset="0"/>
                      </a:endParaRPr>
                    </a:p>
                  </a:txBody>
                  <a:tcPr marL="0" marR="0" marT="0" marB="0" anchor="ctr"/>
                </a:tc>
                <a:tc>
                  <a:txBody>
                    <a:bodyPr/>
                    <a:lstStyle/>
                    <a:p>
                      <a:pPr fontAlgn="base">
                        <a:lnSpc>
                          <a:spcPct val="115000"/>
                        </a:lnSpc>
                        <a:spcAft>
                          <a:spcPts val="0"/>
                        </a:spcAft>
                      </a:pPr>
                      <a:r>
                        <a:rPr lang="en-US" sz="2000"/>
                        <a:t>150 000</a:t>
                      </a:r>
                      <a:endParaRPr lang="ru-RU" sz="2000">
                        <a:latin typeface="Times New Roman" pitchFamily="18" charset="0"/>
                        <a:ea typeface="Times New Roman"/>
                        <a:cs typeface="Times New Roman" pitchFamily="18" charset="0"/>
                      </a:endParaRPr>
                    </a:p>
                  </a:txBody>
                  <a:tcPr marL="0" marR="0" marT="0" marB="0" anchor="ctr"/>
                </a:tc>
                <a:extLst>
                  <a:ext uri="{0D108BD9-81ED-4DB2-BD59-A6C34878D82A}">
                    <a16:rowId xmlns="" xmlns:a16="http://schemas.microsoft.com/office/drawing/2014/main" val="10009"/>
                  </a:ext>
                </a:extLst>
              </a:tr>
              <a:tr h="476477">
                <a:tc>
                  <a:txBody>
                    <a:bodyPr/>
                    <a:lstStyle/>
                    <a:p>
                      <a:pPr fontAlgn="base">
                        <a:lnSpc>
                          <a:spcPct val="115000"/>
                        </a:lnSpc>
                        <a:spcAft>
                          <a:spcPts val="0"/>
                        </a:spcAft>
                      </a:pPr>
                      <a:r>
                        <a:rPr lang="en-US" sz="2000"/>
                        <a:t>Блендер су астында</a:t>
                      </a:r>
                      <a:endParaRPr lang="ru-RU" sz="2000">
                        <a:latin typeface="Times New Roman" pitchFamily="18" charset="0"/>
                        <a:ea typeface="Times New Roman"/>
                        <a:cs typeface="Times New Roman" pitchFamily="18" charset="0"/>
                      </a:endParaRPr>
                    </a:p>
                  </a:txBody>
                  <a:tcPr marL="0" marR="0" marT="0" marB="0" anchor="ctr"/>
                </a:tc>
                <a:tc>
                  <a:txBody>
                    <a:bodyPr/>
                    <a:lstStyle/>
                    <a:p>
                      <a:pPr fontAlgn="base">
                        <a:lnSpc>
                          <a:spcPct val="115000"/>
                        </a:lnSpc>
                        <a:spcAft>
                          <a:spcPts val="0"/>
                        </a:spcAft>
                      </a:pPr>
                      <a:r>
                        <a:rPr lang="en-US" sz="2000"/>
                        <a:t>1</a:t>
                      </a:r>
                      <a:endParaRPr lang="ru-RU" sz="2000">
                        <a:latin typeface="Times New Roman" pitchFamily="18" charset="0"/>
                        <a:ea typeface="Times New Roman"/>
                        <a:cs typeface="Times New Roman" pitchFamily="18" charset="0"/>
                      </a:endParaRPr>
                    </a:p>
                  </a:txBody>
                  <a:tcPr marL="0" marR="0" marT="0" marB="0" anchor="ctr"/>
                </a:tc>
                <a:tc>
                  <a:txBody>
                    <a:bodyPr/>
                    <a:lstStyle/>
                    <a:p>
                      <a:pPr fontAlgn="base">
                        <a:lnSpc>
                          <a:spcPct val="115000"/>
                        </a:lnSpc>
                        <a:spcAft>
                          <a:spcPts val="0"/>
                        </a:spcAft>
                      </a:pPr>
                      <a:r>
                        <a:rPr lang="en-US" sz="2000" dirty="0"/>
                        <a:t>10 000</a:t>
                      </a:r>
                      <a:endParaRPr lang="ru-RU" sz="2000" dirty="0">
                        <a:latin typeface="Times New Roman" pitchFamily="18" charset="0"/>
                        <a:ea typeface="Times New Roman"/>
                        <a:cs typeface="Times New Roman" pitchFamily="18" charset="0"/>
                      </a:endParaRPr>
                    </a:p>
                  </a:txBody>
                  <a:tcPr marL="0" marR="0" marT="0" marB="0" anchor="ctr"/>
                </a:tc>
                <a:tc>
                  <a:txBody>
                    <a:bodyPr/>
                    <a:lstStyle/>
                    <a:p>
                      <a:pPr fontAlgn="base">
                        <a:lnSpc>
                          <a:spcPct val="115000"/>
                        </a:lnSpc>
                        <a:spcAft>
                          <a:spcPts val="0"/>
                        </a:spcAft>
                      </a:pPr>
                      <a:r>
                        <a:rPr lang="en-US" sz="2000"/>
                        <a:t>10 000 </a:t>
                      </a:r>
                      <a:endParaRPr lang="ru-RU" sz="2000">
                        <a:latin typeface="Times New Roman" pitchFamily="18" charset="0"/>
                        <a:ea typeface="Times New Roman"/>
                        <a:cs typeface="Times New Roman" pitchFamily="18" charset="0"/>
                      </a:endParaRPr>
                    </a:p>
                  </a:txBody>
                  <a:tcPr marL="0" marR="0" marT="0" marB="0" anchor="ctr"/>
                </a:tc>
                <a:extLst>
                  <a:ext uri="{0D108BD9-81ED-4DB2-BD59-A6C34878D82A}">
                    <a16:rowId xmlns="" xmlns:a16="http://schemas.microsoft.com/office/drawing/2014/main" val="10010"/>
                  </a:ext>
                </a:extLst>
              </a:tr>
              <a:tr h="476477">
                <a:tc>
                  <a:txBody>
                    <a:bodyPr/>
                    <a:lstStyle/>
                    <a:p>
                      <a:pPr fontAlgn="base">
                        <a:lnSpc>
                          <a:spcPct val="115000"/>
                        </a:lnSpc>
                        <a:spcAft>
                          <a:spcPts val="0"/>
                        </a:spcAft>
                      </a:pPr>
                      <a:r>
                        <a:rPr lang="en-US" sz="2000"/>
                        <a:t>Шектегіш</a:t>
                      </a:r>
                      <a:endParaRPr lang="ru-RU" sz="2000">
                        <a:latin typeface="Times New Roman" pitchFamily="18" charset="0"/>
                        <a:ea typeface="Times New Roman"/>
                        <a:cs typeface="Times New Roman" pitchFamily="18" charset="0"/>
                      </a:endParaRPr>
                    </a:p>
                  </a:txBody>
                  <a:tcPr marL="0" marR="0" marT="0" marB="0" anchor="ctr"/>
                </a:tc>
                <a:tc>
                  <a:txBody>
                    <a:bodyPr/>
                    <a:lstStyle/>
                    <a:p>
                      <a:pPr fontAlgn="base">
                        <a:lnSpc>
                          <a:spcPct val="115000"/>
                        </a:lnSpc>
                        <a:spcAft>
                          <a:spcPts val="0"/>
                        </a:spcAft>
                      </a:pPr>
                      <a:r>
                        <a:rPr lang="en-US" sz="2000"/>
                        <a:t>1</a:t>
                      </a:r>
                      <a:endParaRPr lang="ru-RU" sz="2000">
                        <a:latin typeface="Times New Roman" pitchFamily="18" charset="0"/>
                        <a:ea typeface="Times New Roman"/>
                        <a:cs typeface="Times New Roman" pitchFamily="18" charset="0"/>
                      </a:endParaRPr>
                    </a:p>
                  </a:txBody>
                  <a:tcPr marL="0" marR="0" marT="0" marB="0" anchor="ctr"/>
                </a:tc>
                <a:tc>
                  <a:txBody>
                    <a:bodyPr/>
                    <a:lstStyle/>
                    <a:p>
                      <a:pPr fontAlgn="base">
                        <a:lnSpc>
                          <a:spcPct val="115000"/>
                        </a:lnSpc>
                        <a:spcAft>
                          <a:spcPts val="0"/>
                        </a:spcAft>
                      </a:pPr>
                      <a:r>
                        <a:rPr lang="en-US" sz="2000" dirty="0"/>
                        <a:t>135 000</a:t>
                      </a:r>
                      <a:endParaRPr lang="ru-RU" sz="2000" dirty="0">
                        <a:latin typeface="Times New Roman" pitchFamily="18" charset="0"/>
                        <a:ea typeface="Times New Roman"/>
                        <a:cs typeface="Times New Roman" pitchFamily="18" charset="0"/>
                      </a:endParaRPr>
                    </a:p>
                  </a:txBody>
                  <a:tcPr marL="0" marR="0" marT="0" marB="0" anchor="ctr"/>
                </a:tc>
                <a:tc>
                  <a:txBody>
                    <a:bodyPr/>
                    <a:lstStyle/>
                    <a:p>
                      <a:pPr fontAlgn="base">
                        <a:lnSpc>
                          <a:spcPct val="115000"/>
                        </a:lnSpc>
                        <a:spcAft>
                          <a:spcPts val="0"/>
                        </a:spcAft>
                      </a:pPr>
                      <a:r>
                        <a:rPr lang="en-US" sz="2000" dirty="0"/>
                        <a:t>135 000 </a:t>
                      </a:r>
                      <a:endParaRPr lang="ru-RU" sz="2000" dirty="0">
                        <a:latin typeface="Times New Roman" pitchFamily="18" charset="0"/>
                        <a:ea typeface="Times New Roman"/>
                        <a:cs typeface="Times New Roman" pitchFamily="18" charset="0"/>
                      </a:endParaRPr>
                    </a:p>
                  </a:txBody>
                  <a:tcPr marL="0" marR="0" marT="0" marB="0" anchor="ctr"/>
                </a:tc>
                <a:extLst>
                  <a:ext uri="{0D108BD9-81ED-4DB2-BD59-A6C34878D82A}">
                    <a16:rowId xmlns="" xmlns:a16="http://schemas.microsoft.com/office/drawing/2014/main" val="10011"/>
                  </a:ext>
                </a:extLst>
              </a:tr>
              <a:tr h="476477">
                <a:tc>
                  <a:txBody>
                    <a:bodyPr/>
                    <a:lstStyle/>
                    <a:p>
                      <a:pPr fontAlgn="base">
                        <a:lnSpc>
                          <a:spcPct val="115000"/>
                        </a:lnSpc>
                        <a:spcAft>
                          <a:spcPts val="0"/>
                        </a:spcAft>
                      </a:pPr>
                      <a:r>
                        <a:rPr lang="en-US" sz="2000"/>
                        <a:t>Микротолқынды пеш</a:t>
                      </a:r>
                      <a:endParaRPr lang="ru-RU" sz="2000">
                        <a:latin typeface="Times New Roman" pitchFamily="18" charset="0"/>
                        <a:ea typeface="Times New Roman"/>
                        <a:cs typeface="Times New Roman" pitchFamily="18" charset="0"/>
                      </a:endParaRPr>
                    </a:p>
                  </a:txBody>
                  <a:tcPr marL="0" marR="0" marT="0" marB="0" anchor="ctr"/>
                </a:tc>
                <a:tc>
                  <a:txBody>
                    <a:bodyPr/>
                    <a:lstStyle/>
                    <a:p>
                      <a:pPr fontAlgn="base">
                        <a:lnSpc>
                          <a:spcPct val="115000"/>
                        </a:lnSpc>
                        <a:spcAft>
                          <a:spcPts val="0"/>
                        </a:spcAft>
                      </a:pPr>
                      <a:r>
                        <a:rPr lang="en-US" sz="2000"/>
                        <a:t>1</a:t>
                      </a:r>
                      <a:endParaRPr lang="ru-RU" sz="2000">
                        <a:latin typeface="Times New Roman" pitchFamily="18" charset="0"/>
                        <a:ea typeface="Times New Roman"/>
                        <a:cs typeface="Times New Roman" pitchFamily="18" charset="0"/>
                      </a:endParaRPr>
                    </a:p>
                  </a:txBody>
                  <a:tcPr marL="0" marR="0" marT="0" marB="0" anchor="ctr"/>
                </a:tc>
                <a:tc>
                  <a:txBody>
                    <a:bodyPr/>
                    <a:lstStyle/>
                    <a:p>
                      <a:pPr fontAlgn="base">
                        <a:lnSpc>
                          <a:spcPct val="115000"/>
                        </a:lnSpc>
                        <a:spcAft>
                          <a:spcPts val="0"/>
                        </a:spcAft>
                      </a:pPr>
                      <a:r>
                        <a:rPr lang="en-US" sz="2000"/>
                        <a:t>30 000</a:t>
                      </a:r>
                      <a:endParaRPr lang="ru-RU" sz="2000">
                        <a:latin typeface="Times New Roman" pitchFamily="18" charset="0"/>
                        <a:ea typeface="Times New Roman"/>
                        <a:cs typeface="Times New Roman" pitchFamily="18" charset="0"/>
                      </a:endParaRPr>
                    </a:p>
                  </a:txBody>
                  <a:tcPr marL="0" marR="0" marT="0" marB="0" anchor="ctr"/>
                </a:tc>
                <a:tc>
                  <a:txBody>
                    <a:bodyPr/>
                    <a:lstStyle/>
                    <a:p>
                      <a:pPr fontAlgn="base">
                        <a:lnSpc>
                          <a:spcPct val="115000"/>
                        </a:lnSpc>
                        <a:spcAft>
                          <a:spcPts val="0"/>
                        </a:spcAft>
                      </a:pPr>
                      <a:r>
                        <a:rPr lang="en-US" sz="2000" dirty="0"/>
                        <a:t>30 000 </a:t>
                      </a:r>
                      <a:endParaRPr lang="ru-RU" sz="2000" dirty="0">
                        <a:latin typeface="Times New Roman" pitchFamily="18" charset="0"/>
                        <a:ea typeface="Times New Roman"/>
                        <a:cs typeface="Times New Roman" pitchFamily="18" charset="0"/>
                      </a:endParaRPr>
                    </a:p>
                  </a:txBody>
                  <a:tcPr marL="0" marR="0" marT="0" marB="0" anchor="ctr"/>
                </a:tc>
                <a:extLst>
                  <a:ext uri="{0D108BD9-81ED-4DB2-BD59-A6C34878D82A}">
                    <a16:rowId xmlns="" xmlns:a16="http://schemas.microsoft.com/office/drawing/2014/main" val="10012"/>
                  </a:ext>
                </a:extLst>
              </a:tr>
            </a:tbl>
          </a:graphicData>
        </a:graphic>
      </p:graphicFrame>
    </p:spTree>
    <p:extLst>
      <p:ext uri="{BB962C8B-B14F-4D97-AF65-F5344CB8AC3E}">
        <p14:creationId xmlns:p14="http://schemas.microsoft.com/office/powerpoint/2010/main" val="342505995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7" name="Freeform 6">
            <a:extLst>
              <a:ext uri="{FF2B5EF4-FFF2-40B4-BE49-F238E27FC236}">
                <a16:creationId xmlns="" xmlns:a16="http://schemas.microsoft.com/office/drawing/2014/main" id="{DD0AEE21-CF4B-4395-A100-EFB0EB995182}"/>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bwMode="auto">
          <a:xfrm>
            <a:off x="0" y="0"/>
            <a:ext cx="885825" cy="6858000"/>
          </a:xfrm>
          <a:custGeom>
            <a:avLst/>
            <a:gdLst/>
            <a:ahLst/>
            <a:cxnLst/>
            <a:rect l="0" t="0" r="r" b="b"/>
            <a:pathLst>
              <a:path w="558" h="4320">
                <a:moveTo>
                  <a:pt x="0" y="0"/>
                </a:moveTo>
                <a:lnTo>
                  <a:pt x="447" y="0"/>
                </a:lnTo>
                <a:lnTo>
                  <a:pt x="448" y="43"/>
                </a:lnTo>
                <a:lnTo>
                  <a:pt x="453" y="81"/>
                </a:lnTo>
                <a:lnTo>
                  <a:pt x="460" y="114"/>
                </a:lnTo>
                <a:lnTo>
                  <a:pt x="469" y="143"/>
                </a:lnTo>
                <a:lnTo>
                  <a:pt x="479" y="169"/>
                </a:lnTo>
                <a:lnTo>
                  <a:pt x="491" y="192"/>
                </a:lnTo>
                <a:lnTo>
                  <a:pt x="503" y="216"/>
                </a:lnTo>
                <a:lnTo>
                  <a:pt x="515" y="240"/>
                </a:lnTo>
                <a:lnTo>
                  <a:pt x="525" y="263"/>
                </a:lnTo>
                <a:lnTo>
                  <a:pt x="535" y="289"/>
                </a:lnTo>
                <a:lnTo>
                  <a:pt x="545" y="318"/>
                </a:lnTo>
                <a:lnTo>
                  <a:pt x="552" y="351"/>
                </a:lnTo>
                <a:lnTo>
                  <a:pt x="556" y="389"/>
                </a:lnTo>
                <a:lnTo>
                  <a:pt x="558" y="432"/>
                </a:lnTo>
                <a:lnTo>
                  <a:pt x="556" y="475"/>
                </a:lnTo>
                <a:lnTo>
                  <a:pt x="552" y="513"/>
                </a:lnTo>
                <a:lnTo>
                  <a:pt x="545" y="546"/>
                </a:lnTo>
                <a:lnTo>
                  <a:pt x="535" y="575"/>
                </a:lnTo>
                <a:lnTo>
                  <a:pt x="525" y="601"/>
                </a:lnTo>
                <a:lnTo>
                  <a:pt x="515" y="624"/>
                </a:lnTo>
                <a:lnTo>
                  <a:pt x="503" y="648"/>
                </a:lnTo>
                <a:lnTo>
                  <a:pt x="491" y="672"/>
                </a:lnTo>
                <a:lnTo>
                  <a:pt x="479" y="695"/>
                </a:lnTo>
                <a:lnTo>
                  <a:pt x="469" y="721"/>
                </a:lnTo>
                <a:lnTo>
                  <a:pt x="460" y="750"/>
                </a:lnTo>
                <a:lnTo>
                  <a:pt x="453" y="783"/>
                </a:lnTo>
                <a:lnTo>
                  <a:pt x="448" y="821"/>
                </a:lnTo>
                <a:lnTo>
                  <a:pt x="447" y="864"/>
                </a:lnTo>
                <a:lnTo>
                  <a:pt x="448" y="907"/>
                </a:lnTo>
                <a:lnTo>
                  <a:pt x="453" y="945"/>
                </a:lnTo>
                <a:lnTo>
                  <a:pt x="460" y="978"/>
                </a:lnTo>
                <a:lnTo>
                  <a:pt x="469" y="1007"/>
                </a:lnTo>
                <a:lnTo>
                  <a:pt x="479" y="1033"/>
                </a:lnTo>
                <a:lnTo>
                  <a:pt x="491" y="1056"/>
                </a:lnTo>
                <a:lnTo>
                  <a:pt x="503" y="1080"/>
                </a:lnTo>
                <a:lnTo>
                  <a:pt x="515" y="1104"/>
                </a:lnTo>
                <a:lnTo>
                  <a:pt x="525" y="1127"/>
                </a:lnTo>
                <a:lnTo>
                  <a:pt x="535" y="1153"/>
                </a:lnTo>
                <a:lnTo>
                  <a:pt x="545" y="1182"/>
                </a:lnTo>
                <a:lnTo>
                  <a:pt x="552" y="1215"/>
                </a:lnTo>
                <a:lnTo>
                  <a:pt x="556" y="1253"/>
                </a:lnTo>
                <a:lnTo>
                  <a:pt x="558" y="1296"/>
                </a:lnTo>
                <a:lnTo>
                  <a:pt x="556" y="1339"/>
                </a:lnTo>
                <a:lnTo>
                  <a:pt x="552" y="1377"/>
                </a:lnTo>
                <a:lnTo>
                  <a:pt x="545" y="1410"/>
                </a:lnTo>
                <a:lnTo>
                  <a:pt x="535" y="1439"/>
                </a:lnTo>
                <a:lnTo>
                  <a:pt x="525" y="1465"/>
                </a:lnTo>
                <a:lnTo>
                  <a:pt x="515" y="1488"/>
                </a:lnTo>
                <a:lnTo>
                  <a:pt x="503" y="1512"/>
                </a:lnTo>
                <a:lnTo>
                  <a:pt x="491" y="1536"/>
                </a:lnTo>
                <a:lnTo>
                  <a:pt x="479" y="1559"/>
                </a:lnTo>
                <a:lnTo>
                  <a:pt x="469" y="1585"/>
                </a:lnTo>
                <a:lnTo>
                  <a:pt x="460" y="1614"/>
                </a:lnTo>
                <a:lnTo>
                  <a:pt x="453" y="1647"/>
                </a:lnTo>
                <a:lnTo>
                  <a:pt x="448" y="1685"/>
                </a:lnTo>
                <a:lnTo>
                  <a:pt x="447" y="1728"/>
                </a:lnTo>
                <a:lnTo>
                  <a:pt x="448" y="1771"/>
                </a:lnTo>
                <a:lnTo>
                  <a:pt x="453" y="1809"/>
                </a:lnTo>
                <a:lnTo>
                  <a:pt x="460" y="1842"/>
                </a:lnTo>
                <a:lnTo>
                  <a:pt x="469" y="1871"/>
                </a:lnTo>
                <a:lnTo>
                  <a:pt x="479" y="1897"/>
                </a:lnTo>
                <a:lnTo>
                  <a:pt x="491" y="1920"/>
                </a:lnTo>
                <a:lnTo>
                  <a:pt x="503" y="1944"/>
                </a:lnTo>
                <a:lnTo>
                  <a:pt x="515" y="1968"/>
                </a:lnTo>
                <a:lnTo>
                  <a:pt x="525" y="1991"/>
                </a:lnTo>
                <a:lnTo>
                  <a:pt x="535" y="2017"/>
                </a:lnTo>
                <a:lnTo>
                  <a:pt x="545" y="2046"/>
                </a:lnTo>
                <a:lnTo>
                  <a:pt x="552" y="2079"/>
                </a:lnTo>
                <a:lnTo>
                  <a:pt x="556" y="2117"/>
                </a:lnTo>
                <a:lnTo>
                  <a:pt x="558" y="2159"/>
                </a:lnTo>
                <a:lnTo>
                  <a:pt x="556" y="2203"/>
                </a:lnTo>
                <a:lnTo>
                  <a:pt x="552" y="2241"/>
                </a:lnTo>
                <a:lnTo>
                  <a:pt x="545" y="2274"/>
                </a:lnTo>
                <a:lnTo>
                  <a:pt x="535" y="2303"/>
                </a:lnTo>
                <a:lnTo>
                  <a:pt x="525" y="2329"/>
                </a:lnTo>
                <a:lnTo>
                  <a:pt x="515" y="2352"/>
                </a:lnTo>
                <a:lnTo>
                  <a:pt x="503" y="2376"/>
                </a:lnTo>
                <a:lnTo>
                  <a:pt x="491" y="2400"/>
                </a:lnTo>
                <a:lnTo>
                  <a:pt x="479" y="2423"/>
                </a:lnTo>
                <a:lnTo>
                  <a:pt x="469" y="2449"/>
                </a:lnTo>
                <a:lnTo>
                  <a:pt x="460" y="2478"/>
                </a:lnTo>
                <a:lnTo>
                  <a:pt x="453" y="2511"/>
                </a:lnTo>
                <a:lnTo>
                  <a:pt x="448" y="2549"/>
                </a:lnTo>
                <a:lnTo>
                  <a:pt x="447" y="2592"/>
                </a:lnTo>
                <a:lnTo>
                  <a:pt x="448" y="2635"/>
                </a:lnTo>
                <a:lnTo>
                  <a:pt x="453" y="2673"/>
                </a:lnTo>
                <a:lnTo>
                  <a:pt x="460" y="2706"/>
                </a:lnTo>
                <a:lnTo>
                  <a:pt x="469" y="2735"/>
                </a:lnTo>
                <a:lnTo>
                  <a:pt x="479" y="2761"/>
                </a:lnTo>
                <a:lnTo>
                  <a:pt x="491" y="2784"/>
                </a:lnTo>
                <a:lnTo>
                  <a:pt x="515" y="2832"/>
                </a:lnTo>
                <a:lnTo>
                  <a:pt x="525" y="2855"/>
                </a:lnTo>
                <a:lnTo>
                  <a:pt x="535" y="2881"/>
                </a:lnTo>
                <a:lnTo>
                  <a:pt x="545" y="2910"/>
                </a:lnTo>
                <a:lnTo>
                  <a:pt x="552" y="2943"/>
                </a:lnTo>
                <a:lnTo>
                  <a:pt x="556" y="2981"/>
                </a:lnTo>
                <a:lnTo>
                  <a:pt x="558" y="3024"/>
                </a:lnTo>
                <a:lnTo>
                  <a:pt x="556" y="3067"/>
                </a:lnTo>
                <a:lnTo>
                  <a:pt x="552" y="3105"/>
                </a:lnTo>
                <a:lnTo>
                  <a:pt x="545" y="3138"/>
                </a:lnTo>
                <a:lnTo>
                  <a:pt x="535" y="3167"/>
                </a:lnTo>
                <a:lnTo>
                  <a:pt x="525" y="3193"/>
                </a:lnTo>
                <a:lnTo>
                  <a:pt x="515" y="3216"/>
                </a:lnTo>
                <a:lnTo>
                  <a:pt x="503" y="3240"/>
                </a:lnTo>
                <a:lnTo>
                  <a:pt x="491" y="3264"/>
                </a:lnTo>
                <a:lnTo>
                  <a:pt x="479" y="3287"/>
                </a:lnTo>
                <a:lnTo>
                  <a:pt x="469" y="3313"/>
                </a:lnTo>
                <a:lnTo>
                  <a:pt x="460" y="3342"/>
                </a:lnTo>
                <a:lnTo>
                  <a:pt x="453" y="3375"/>
                </a:lnTo>
                <a:lnTo>
                  <a:pt x="448" y="3413"/>
                </a:lnTo>
                <a:lnTo>
                  <a:pt x="447" y="3456"/>
                </a:lnTo>
                <a:lnTo>
                  <a:pt x="448" y="3499"/>
                </a:lnTo>
                <a:lnTo>
                  <a:pt x="453" y="3537"/>
                </a:lnTo>
                <a:lnTo>
                  <a:pt x="460" y="3570"/>
                </a:lnTo>
                <a:lnTo>
                  <a:pt x="469" y="3599"/>
                </a:lnTo>
                <a:lnTo>
                  <a:pt x="479" y="3625"/>
                </a:lnTo>
                <a:lnTo>
                  <a:pt x="491" y="3648"/>
                </a:lnTo>
                <a:lnTo>
                  <a:pt x="503" y="3672"/>
                </a:lnTo>
                <a:lnTo>
                  <a:pt x="515" y="3696"/>
                </a:lnTo>
                <a:lnTo>
                  <a:pt x="525" y="3719"/>
                </a:lnTo>
                <a:lnTo>
                  <a:pt x="535" y="3745"/>
                </a:lnTo>
                <a:lnTo>
                  <a:pt x="545" y="3774"/>
                </a:lnTo>
                <a:lnTo>
                  <a:pt x="552" y="3807"/>
                </a:lnTo>
                <a:lnTo>
                  <a:pt x="556" y="3845"/>
                </a:lnTo>
                <a:lnTo>
                  <a:pt x="558" y="3888"/>
                </a:lnTo>
                <a:lnTo>
                  <a:pt x="556" y="3931"/>
                </a:lnTo>
                <a:lnTo>
                  <a:pt x="552" y="3969"/>
                </a:lnTo>
                <a:lnTo>
                  <a:pt x="545" y="4002"/>
                </a:lnTo>
                <a:lnTo>
                  <a:pt x="535" y="4031"/>
                </a:lnTo>
                <a:lnTo>
                  <a:pt x="525" y="4057"/>
                </a:lnTo>
                <a:lnTo>
                  <a:pt x="515" y="4080"/>
                </a:lnTo>
                <a:lnTo>
                  <a:pt x="503" y="4104"/>
                </a:lnTo>
                <a:lnTo>
                  <a:pt x="491" y="4128"/>
                </a:lnTo>
                <a:lnTo>
                  <a:pt x="479" y="4151"/>
                </a:lnTo>
                <a:lnTo>
                  <a:pt x="469" y="4177"/>
                </a:lnTo>
                <a:lnTo>
                  <a:pt x="460" y="4206"/>
                </a:lnTo>
                <a:lnTo>
                  <a:pt x="453" y="4239"/>
                </a:lnTo>
                <a:lnTo>
                  <a:pt x="448" y="4277"/>
                </a:lnTo>
                <a:lnTo>
                  <a:pt x="447" y="4320"/>
                </a:lnTo>
                <a:lnTo>
                  <a:pt x="0" y="4320"/>
                </a:lnTo>
                <a:lnTo>
                  <a:pt x="0" y="0"/>
                </a:lnTo>
                <a:close/>
              </a:path>
            </a:pathLst>
          </a:custGeom>
          <a:solidFill>
            <a:schemeClr val="tx2"/>
          </a:solidFill>
          <a:ln w="0">
            <a:noFill/>
            <a:prstDash val="solid"/>
            <a:round/>
            <a:headEnd/>
            <a:tailEnd/>
          </a:ln>
        </p:spPr>
      </p:sp>
      <p:sp>
        <p:nvSpPr>
          <p:cNvPr id="9" name="Rectangle 8">
            <a:extLst>
              <a:ext uri="{FF2B5EF4-FFF2-40B4-BE49-F238E27FC236}">
                <a16:creationId xmlns="" xmlns:a16="http://schemas.microsoft.com/office/drawing/2014/main" id="{9F8DBD9A-1B56-4D4B-856B-89CC682C6B2B}"/>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11908536"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a:extLst>
              <a:ext uri="{FF2B5EF4-FFF2-40B4-BE49-F238E27FC236}">
                <a16:creationId xmlns="" xmlns:a16="http://schemas.microsoft.com/office/drawing/2014/main" id="{EE079F42-5C7A-44DD-9E9F-A34795A48F1B}"/>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719091" y="0"/>
            <a:ext cx="11472909"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Freeform 6">
            <a:extLst>
              <a:ext uri="{FF2B5EF4-FFF2-40B4-BE49-F238E27FC236}">
                <a16:creationId xmlns="" xmlns:a16="http://schemas.microsoft.com/office/drawing/2014/main" id="{09777E15-6D68-4808-AD20-82EA7377F433}"/>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bwMode="auto">
          <a:xfrm>
            <a:off x="113285" y="0"/>
            <a:ext cx="885825" cy="6858000"/>
          </a:xfrm>
          <a:custGeom>
            <a:avLst/>
            <a:gdLst/>
            <a:ahLst/>
            <a:cxnLst/>
            <a:rect l="0" t="0" r="r" b="b"/>
            <a:pathLst>
              <a:path w="558" h="4320">
                <a:moveTo>
                  <a:pt x="0" y="0"/>
                </a:moveTo>
                <a:lnTo>
                  <a:pt x="447" y="0"/>
                </a:lnTo>
                <a:lnTo>
                  <a:pt x="448" y="43"/>
                </a:lnTo>
                <a:lnTo>
                  <a:pt x="453" y="81"/>
                </a:lnTo>
                <a:lnTo>
                  <a:pt x="460" y="114"/>
                </a:lnTo>
                <a:lnTo>
                  <a:pt x="469" y="143"/>
                </a:lnTo>
                <a:lnTo>
                  <a:pt x="479" y="169"/>
                </a:lnTo>
                <a:lnTo>
                  <a:pt x="491" y="192"/>
                </a:lnTo>
                <a:lnTo>
                  <a:pt x="503" y="216"/>
                </a:lnTo>
                <a:lnTo>
                  <a:pt x="515" y="240"/>
                </a:lnTo>
                <a:lnTo>
                  <a:pt x="525" y="263"/>
                </a:lnTo>
                <a:lnTo>
                  <a:pt x="535" y="289"/>
                </a:lnTo>
                <a:lnTo>
                  <a:pt x="545" y="318"/>
                </a:lnTo>
                <a:lnTo>
                  <a:pt x="552" y="351"/>
                </a:lnTo>
                <a:lnTo>
                  <a:pt x="556" y="389"/>
                </a:lnTo>
                <a:lnTo>
                  <a:pt x="558" y="432"/>
                </a:lnTo>
                <a:lnTo>
                  <a:pt x="556" y="475"/>
                </a:lnTo>
                <a:lnTo>
                  <a:pt x="552" y="513"/>
                </a:lnTo>
                <a:lnTo>
                  <a:pt x="545" y="546"/>
                </a:lnTo>
                <a:lnTo>
                  <a:pt x="535" y="575"/>
                </a:lnTo>
                <a:lnTo>
                  <a:pt x="525" y="601"/>
                </a:lnTo>
                <a:lnTo>
                  <a:pt x="515" y="624"/>
                </a:lnTo>
                <a:lnTo>
                  <a:pt x="503" y="648"/>
                </a:lnTo>
                <a:lnTo>
                  <a:pt x="491" y="672"/>
                </a:lnTo>
                <a:lnTo>
                  <a:pt x="479" y="695"/>
                </a:lnTo>
                <a:lnTo>
                  <a:pt x="469" y="721"/>
                </a:lnTo>
                <a:lnTo>
                  <a:pt x="460" y="750"/>
                </a:lnTo>
                <a:lnTo>
                  <a:pt x="453" y="783"/>
                </a:lnTo>
                <a:lnTo>
                  <a:pt x="448" y="821"/>
                </a:lnTo>
                <a:lnTo>
                  <a:pt x="447" y="864"/>
                </a:lnTo>
                <a:lnTo>
                  <a:pt x="448" y="907"/>
                </a:lnTo>
                <a:lnTo>
                  <a:pt x="453" y="945"/>
                </a:lnTo>
                <a:lnTo>
                  <a:pt x="460" y="978"/>
                </a:lnTo>
                <a:lnTo>
                  <a:pt x="469" y="1007"/>
                </a:lnTo>
                <a:lnTo>
                  <a:pt x="479" y="1033"/>
                </a:lnTo>
                <a:lnTo>
                  <a:pt x="491" y="1056"/>
                </a:lnTo>
                <a:lnTo>
                  <a:pt x="503" y="1080"/>
                </a:lnTo>
                <a:lnTo>
                  <a:pt x="515" y="1104"/>
                </a:lnTo>
                <a:lnTo>
                  <a:pt x="525" y="1127"/>
                </a:lnTo>
                <a:lnTo>
                  <a:pt x="535" y="1153"/>
                </a:lnTo>
                <a:lnTo>
                  <a:pt x="545" y="1182"/>
                </a:lnTo>
                <a:lnTo>
                  <a:pt x="552" y="1215"/>
                </a:lnTo>
                <a:lnTo>
                  <a:pt x="556" y="1253"/>
                </a:lnTo>
                <a:lnTo>
                  <a:pt x="558" y="1296"/>
                </a:lnTo>
                <a:lnTo>
                  <a:pt x="556" y="1339"/>
                </a:lnTo>
                <a:lnTo>
                  <a:pt x="552" y="1377"/>
                </a:lnTo>
                <a:lnTo>
                  <a:pt x="545" y="1410"/>
                </a:lnTo>
                <a:lnTo>
                  <a:pt x="535" y="1439"/>
                </a:lnTo>
                <a:lnTo>
                  <a:pt x="525" y="1465"/>
                </a:lnTo>
                <a:lnTo>
                  <a:pt x="515" y="1488"/>
                </a:lnTo>
                <a:lnTo>
                  <a:pt x="503" y="1512"/>
                </a:lnTo>
                <a:lnTo>
                  <a:pt x="491" y="1536"/>
                </a:lnTo>
                <a:lnTo>
                  <a:pt x="479" y="1559"/>
                </a:lnTo>
                <a:lnTo>
                  <a:pt x="469" y="1585"/>
                </a:lnTo>
                <a:lnTo>
                  <a:pt x="460" y="1614"/>
                </a:lnTo>
                <a:lnTo>
                  <a:pt x="453" y="1647"/>
                </a:lnTo>
                <a:lnTo>
                  <a:pt x="448" y="1685"/>
                </a:lnTo>
                <a:lnTo>
                  <a:pt x="447" y="1728"/>
                </a:lnTo>
                <a:lnTo>
                  <a:pt x="448" y="1771"/>
                </a:lnTo>
                <a:lnTo>
                  <a:pt x="453" y="1809"/>
                </a:lnTo>
                <a:lnTo>
                  <a:pt x="460" y="1842"/>
                </a:lnTo>
                <a:lnTo>
                  <a:pt x="469" y="1871"/>
                </a:lnTo>
                <a:lnTo>
                  <a:pt x="479" y="1897"/>
                </a:lnTo>
                <a:lnTo>
                  <a:pt x="491" y="1920"/>
                </a:lnTo>
                <a:lnTo>
                  <a:pt x="503" y="1944"/>
                </a:lnTo>
                <a:lnTo>
                  <a:pt x="515" y="1968"/>
                </a:lnTo>
                <a:lnTo>
                  <a:pt x="525" y="1991"/>
                </a:lnTo>
                <a:lnTo>
                  <a:pt x="535" y="2017"/>
                </a:lnTo>
                <a:lnTo>
                  <a:pt x="545" y="2046"/>
                </a:lnTo>
                <a:lnTo>
                  <a:pt x="552" y="2079"/>
                </a:lnTo>
                <a:lnTo>
                  <a:pt x="556" y="2117"/>
                </a:lnTo>
                <a:lnTo>
                  <a:pt x="558" y="2159"/>
                </a:lnTo>
                <a:lnTo>
                  <a:pt x="556" y="2203"/>
                </a:lnTo>
                <a:lnTo>
                  <a:pt x="552" y="2241"/>
                </a:lnTo>
                <a:lnTo>
                  <a:pt x="545" y="2274"/>
                </a:lnTo>
                <a:lnTo>
                  <a:pt x="535" y="2303"/>
                </a:lnTo>
                <a:lnTo>
                  <a:pt x="525" y="2329"/>
                </a:lnTo>
                <a:lnTo>
                  <a:pt x="515" y="2352"/>
                </a:lnTo>
                <a:lnTo>
                  <a:pt x="503" y="2376"/>
                </a:lnTo>
                <a:lnTo>
                  <a:pt x="491" y="2400"/>
                </a:lnTo>
                <a:lnTo>
                  <a:pt x="479" y="2423"/>
                </a:lnTo>
                <a:lnTo>
                  <a:pt x="469" y="2449"/>
                </a:lnTo>
                <a:lnTo>
                  <a:pt x="460" y="2478"/>
                </a:lnTo>
                <a:lnTo>
                  <a:pt x="453" y="2511"/>
                </a:lnTo>
                <a:lnTo>
                  <a:pt x="448" y="2549"/>
                </a:lnTo>
                <a:lnTo>
                  <a:pt x="447" y="2592"/>
                </a:lnTo>
                <a:lnTo>
                  <a:pt x="448" y="2635"/>
                </a:lnTo>
                <a:lnTo>
                  <a:pt x="453" y="2673"/>
                </a:lnTo>
                <a:lnTo>
                  <a:pt x="460" y="2706"/>
                </a:lnTo>
                <a:lnTo>
                  <a:pt x="469" y="2735"/>
                </a:lnTo>
                <a:lnTo>
                  <a:pt x="479" y="2761"/>
                </a:lnTo>
                <a:lnTo>
                  <a:pt x="491" y="2784"/>
                </a:lnTo>
                <a:lnTo>
                  <a:pt x="515" y="2832"/>
                </a:lnTo>
                <a:lnTo>
                  <a:pt x="525" y="2855"/>
                </a:lnTo>
                <a:lnTo>
                  <a:pt x="535" y="2881"/>
                </a:lnTo>
                <a:lnTo>
                  <a:pt x="545" y="2910"/>
                </a:lnTo>
                <a:lnTo>
                  <a:pt x="552" y="2943"/>
                </a:lnTo>
                <a:lnTo>
                  <a:pt x="556" y="2981"/>
                </a:lnTo>
                <a:lnTo>
                  <a:pt x="558" y="3024"/>
                </a:lnTo>
                <a:lnTo>
                  <a:pt x="556" y="3067"/>
                </a:lnTo>
                <a:lnTo>
                  <a:pt x="552" y="3105"/>
                </a:lnTo>
                <a:lnTo>
                  <a:pt x="545" y="3138"/>
                </a:lnTo>
                <a:lnTo>
                  <a:pt x="535" y="3167"/>
                </a:lnTo>
                <a:lnTo>
                  <a:pt x="525" y="3193"/>
                </a:lnTo>
                <a:lnTo>
                  <a:pt x="515" y="3216"/>
                </a:lnTo>
                <a:lnTo>
                  <a:pt x="503" y="3240"/>
                </a:lnTo>
                <a:lnTo>
                  <a:pt x="491" y="3264"/>
                </a:lnTo>
                <a:lnTo>
                  <a:pt x="479" y="3287"/>
                </a:lnTo>
                <a:lnTo>
                  <a:pt x="469" y="3313"/>
                </a:lnTo>
                <a:lnTo>
                  <a:pt x="460" y="3342"/>
                </a:lnTo>
                <a:lnTo>
                  <a:pt x="453" y="3375"/>
                </a:lnTo>
                <a:lnTo>
                  <a:pt x="448" y="3413"/>
                </a:lnTo>
                <a:lnTo>
                  <a:pt x="447" y="3456"/>
                </a:lnTo>
                <a:lnTo>
                  <a:pt x="448" y="3499"/>
                </a:lnTo>
                <a:lnTo>
                  <a:pt x="453" y="3537"/>
                </a:lnTo>
                <a:lnTo>
                  <a:pt x="460" y="3570"/>
                </a:lnTo>
                <a:lnTo>
                  <a:pt x="469" y="3599"/>
                </a:lnTo>
                <a:lnTo>
                  <a:pt x="479" y="3625"/>
                </a:lnTo>
                <a:lnTo>
                  <a:pt x="491" y="3648"/>
                </a:lnTo>
                <a:lnTo>
                  <a:pt x="503" y="3672"/>
                </a:lnTo>
                <a:lnTo>
                  <a:pt x="515" y="3696"/>
                </a:lnTo>
                <a:lnTo>
                  <a:pt x="525" y="3719"/>
                </a:lnTo>
                <a:lnTo>
                  <a:pt x="535" y="3745"/>
                </a:lnTo>
                <a:lnTo>
                  <a:pt x="545" y="3774"/>
                </a:lnTo>
                <a:lnTo>
                  <a:pt x="552" y="3807"/>
                </a:lnTo>
                <a:lnTo>
                  <a:pt x="556" y="3845"/>
                </a:lnTo>
                <a:lnTo>
                  <a:pt x="558" y="3888"/>
                </a:lnTo>
                <a:lnTo>
                  <a:pt x="556" y="3931"/>
                </a:lnTo>
                <a:lnTo>
                  <a:pt x="552" y="3969"/>
                </a:lnTo>
                <a:lnTo>
                  <a:pt x="545" y="4002"/>
                </a:lnTo>
                <a:lnTo>
                  <a:pt x="535" y="4031"/>
                </a:lnTo>
                <a:lnTo>
                  <a:pt x="525" y="4057"/>
                </a:lnTo>
                <a:lnTo>
                  <a:pt x="515" y="4080"/>
                </a:lnTo>
                <a:lnTo>
                  <a:pt x="503" y="4104"/>
                </a:lnTo>
                <a:lnTo>
                  <a:pt x="491" y="4128"/>
                </a:lnTo>
                <a:lnTo>
                  <a:pt x="479" y="4151"/>
                </a:lnTo>
                <a:lnTo>
                  <a:pt x="469" y="4177"/>
                </a:lnTo>
                <a:lnTo>
                  <a:pt x="460" y="4206"/>
                </a:lnTo>
                <a:lnTo>
                  <a:pt x="453" y="4239"/>
                </a:lnTo>
                <a:lnTo>
                  <a:pt x="448" y="4277"/>
                </a:lnTo>
                <a:lnTo>
                  <a:pt x="447" y="4320"/>
                </a:lnTo>
                <a:lnTo>
                  <a:pt x="0" y="4320"/>
                </a:lnTo>
                <a:lnTo>
                  <a:pt x="0" y="0"/>
                </a:lnTo>
                <a:close/>
              </a:path>
            </a:pathLst>
          </a:custGeom>
          <a:solidFill>
            <a:srgbClr val="FFFFFF"/>
          </a:solidFill>
          <a:ln w="0">
            <a:noFill/>
            <a:prstDash val="solid"/>
            <a:round/>
            <a:headEnd/>
            <a:tailEnd/>
          </a:ln>
        </p:spPr>
      </p:sp>
      <p:sp>
        <p:nvSpPr>
          <p:cNvPr id="15" name="Freeform 6">
            <a:extLst>
              <a:ext uri="{FF2B5EF4-FFF2-40B4-BE49-F238E27FC236}">
                <a16:creationId xmlns="" xmlns:a16="http://schemas.microsoft.com/office/drawing/2014/main" id="{CE79CAD8-9F7F-4756-BD12-8463CA4C6F5A}"/>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bwMode="auto">
          <a:xfrm>
            <a:off x="0" y="0"/>
            <a:ext cx="885825" cy="6858000"/>
          </a:xfrm>
          <a:custGeom>
            <a:avLst/>
            <a:gdLst/>
            <a:ahLst/>
            <a:cxnLst/>
            <a:rect l="0" t="0" r="r" b="b"/>
            <a:pathLst>
              <a:path w="558" h="4320">
                <a:moveTo>
                  <a:pt x="0" y="0"/>
                </a:moveTo>
                <a:lnTo>
                  <a:pt x="447" y="0"/>
                </a:lnTo>
                <a:lnTo>
                  <a:pt x="448" y="43"/>
                </a:lnTo>
                <a:lnTo>
                  <a:pt x="453" y="81"/>
                </a:lnTo>
                <a:lnTo>
                  <a:pt x="460" y="114"/>
                </a:lnTo>
                <a:lnTo>
                  <a:pt x="469" y="143"/>
                </a:lnTo>
                <a:lnTo>
                  <a:pt x="479" y="169"/>
                </a:lnTo>
                <a:lnTo>
                  <a:pt x="491" y="192"/>
                </a:lnTo>
                <a:lnTo>
                  <a:pt x="503" y="216"/>
                </a:lnTo>
                <a:lnTo>
                  <a:pt x="515" y="240"/>
                </a:lnTo>
                <a:lnTo>
                  <a:pt x="525" y="263"/>
                </a:lnTo>
                <a:lnTo>
                  <a:pt x="535" y="289"/>
                </a:lnTo>
                <a:lnTo>
                  <a:pt x="545" y="318"/>
                </a:lnTo>
                <a:lnTo>
                  <a:pt x="552" y="351"/>
                </a:lnTo>
                <a:lnTo>
                  <a:pt x="556" y="389"/>
                </a:lnTo>
                <a:lnTo>
                  <a:pt x="558" y="432"/>
                </a:lnTo>
                <a:lnTo>
                  <a:pt x="556" y="475"/>
                </a:lnTo>
                <a:lnTo>
                  <a:pt x="552" y="513"/>
                </a:lnTo>
                <a:lnTo>
                  <a:pt x="545" y="546"/>
                </a:lnTo>
                <a:lnTo>
                  <a:pt x="535" y="575"/>
                </a:lnTo>
                <a:lnTo>
                  <a:pt x="525" y="601"/>
                </a:lnTo>
                <a:lnTo>
                  <a:pt x="515" y="624"/>
                </a:lnTo>
                <a:lnTo>
                  <a:pt x="503" y="648"/>
                </a:lnTo>
                <a:lnTo>
                  <a:pt x="491" y="672"/>
                </a:lnTo>
                <a:lnTo>
                  <a:pt x="479" y="695"/>
                </a:lnTo>
                <a:lnTo>
                  <a:pt x="469" y="721"/>
                </a:lnTo>
                <a:lnTo>
                  <a:pt x="460" y="750"/>
                </a:lnTo>
                <a:lnTo>
                  <a:pt x="453" y="783"/>
                </a:lnTo>
                <a:lnTo>
                  <a:pt x="448" y="821"/>
                </a:lnTo>
                <a:lnTo>
                  <a:pt x="447" y="864"/>
                </a:lnTo>
                <a:lnTo>
                  <a:pt x="448" y="907"/>
                </a:lnTo>
                <a:lnTo>
                  <a:pt x="453" y="945"/>
                </a:lnTo>
                <a:lnTo>
                  <a:pt x="460" y="978"/>
                </a:lnTo>
                <a:lnTo>
                  <a:pt x="469" y="1007"/>
                </a:lnTo>
                <a:lnTo>
                  <a:pt x="479" y="1033"/>
                </a:lnTo>
                <a:lnTo>
                  <a:pt x="491" y="1056"/>
                </a:lnTo>
                <a:lnTo>
                  <a:pt x="503" y="1080"/>
                </a:lnTo>
                <a:lnTo>
                  <a:pt x="515" y="1104"/>
                </a:lnTo>
                <a:lnTo>
                  <a:pt x="525" y="1127"/>
                </a:lnTo>
                <a:lnTo>
                  <a:pt x="535" y="1153"/>
                </a:lnTo>
                <a:lnTo>
                  <a:pt x="545" y="1182"/>
                </a:lnTo>
                <a:lnTo>
                  <a:pt x="552" y="1215"/>
                </a:lnTo>
                <a:lnTo>
                  <a:pt x="556" y="1253"/>
                </a:lnTo>
                <a:lnTo>
                  <a:pt x="558" y="1296"/>
                </a:lnTo>
                <a:lnTo>
                  <a:pt x="556" y="1339"/>
                </a:lnTo>
                <a:lnTo>
                  <a:pt x="552" y="1377"/>
                </a:lnTo>
                <a:lnTo>
                  <a:pt x="545" y="1410"/>
                </a:lnTo>
                <a:lnTo>
                  <a:pt x="535" y="1439"/>
                </a:lnTo>
                <a:lnTo>
                  <a:pt x="525" y="1465"/>
                </a:lnTo>
                <a:lnTo>
                  <a:pt x="515" y="1488"/>
                </a:lnTo>
                <a:lnTo>
                  <a:pt x="503" y="1512"/>
                </a:lnTo>
                <a:lnTo>
                  <a:pt x="491" y="1536"/>
                </a:lnTo>
                <a:lnTo>
                  <a:pt x="479" y="1559"/>
                </a:lnTo>
                <a:lnTo>
                  <a:pt x="469" y="1585"/>
                </a:lnTo>
                <a:lnTo>
                  <a:pt x="460" y="1614"/>
                </a:lnTo>
                <a:lnTo>
                  <a:pt x="453" y="1647"/>
                </a:lnTo>
                <a:lnTo>
                  <a:pt x="448" y="1685"/>
                </a:lnTo>
                <a:lnTo>
                  <a:pt x="447" y="1728"/>
                </a:lnTo>
                <a:lnTo>
                  <a:pt x="448" y="1771"/>
                </a:lnTo>
                <a:lnTo>
                  <a:pt x="453" y="1809"/>
                </a:lnTo>
                <a:lnTo>
                  <a:pt x="460" y="1842"/>
                </a:lnTo>
                <a:lnTo>
                  <a:pt x="469" y="1871"/>
                </a:lnTo>
                <a:lnTo>
                  <a:pt x="479" y="1897"/>
                </a:lnTo>
                <a:lnTo>
                  <a:pt x="491" y="1920"/>
                </a:lnTo>
                <a:lnTo>
                  <a:pt x="503" y="1944"/>
                </a:lnTo>
                <a:lnTo>
                  <a:pt x="515" y="1968"/>
                </a:lnTo>
                <a:lnTo>
                  <a:pt x="525" y="1991"/>
                </a:lnTo>
                <a:lnTo>
                  <a:pt x="535" y="2017"/>
                </a:lnTo>
                <a:lnTo>
                  <a:pt x="545" y="2046"/>
                </a:lnTo>
                <a:lnTo>
                  <a:pt x="552" y="2079"/>
                </a:lnTo>
                <a:lnTo>
                  <a:pt x="556" y="2117"/>
                </a:lnTo>
                <a:lnTo>
                  <a:pt x="558" y="2159"/>
                </a:lnTo>
                <a:lnTo>
                  <a:pt x="556" y="2203"/>
                </a:lnTo>
                <a:lnTo>
                  <a:pt x="552" y="2241"/>
                </a:lnTo>
                <a:lnTo>
                  <a:pt x="545" y="2274"/>
                </a:lnTo>
                <a:lnTo>
                  <a:pt x="535" y="2303"/>
                </a:lnTo>
                <a:lnTo>
                  <a:pt x="525" y="2329"/>
                </a:lnTo>
                <a:lnTo>
                  <a:pt x="515" y="2352"/>
                </a:lnTo>
                <a:lnTo>
                  <a:pt x="503" y="2376"/>
                </a:lnTo>
                <a:lnTo>
                  <a:pt x="491" y="2400"/>
                </a:lnTo>
                <a:lnTo>
                  <a:pt x="479" y="2423"/>
                </a:lnTo>
                <a:lnTo>
                  <a:pt x="469" y="2449"/>
                </a:lnTo>
                <a:lnTo>
                  <a:pt x="460" y="2478"/>
                </a:lnTo>
                <a:lnTo>
                  <a:pt x="453" y="2511"/>
                </a:lnTo>
                <a:lnTo>
                  <a:pt x="448" y="2549"/>
                </a:lnTo>
                <a:lnTo>
                  <a:pt x="447" y="2592"/>
                </a:lnTo>
                <a:lnTo>
                  <a:pt x="448" y="2635"/>
                </a:lnTo>
                <a:lnTo>
                  <a:pt x="453" y="2673"/>
                </a:lnTo>
                <a:lnTo>
                  <a:pt x="460" y="2706"/>
                </a:lnTo>
                <a:lnTo>
                  <a:pt x="469" y="2735"/>
                </a:lnTo>
                <a:lnTo>
                  <a:pt x="479" y="2761"/>
                </a:lnTo>
                <a:lnTo>
                  <a:pt x="491" y="2784"/>
                </a:lnTo>
                <a:lnTo>
                  <a:pt x="515" y="2832"/>
                </a:lnTo>
                <a:lnTo>
                  <a:pt x="525" y="2855"/>
                </a:lnTo>
                <a:lnTo>
                  <a:pt x="535" y="2881"/>
                </a:lnTo>
                <a:lnTo>
                  <a:pt x="545" y="2910"/>
                </a:lnTo>
                <a:lnTo>
                  <a:pt x="552" y="2943"/>
                </a:lnTo>
                <a:lnTo>
                  <a:pt x="556" y="2981"/>
                </a:lnTo>
                <a:lnTo>
                  <a:pt x="558" y="3024"/>
                </a:lnTo>
                <a:lnTo>
                  <a:pt x="556" y="3067"/>
                </a:lnTo>
                <a:lnTo>
                  <a:pt x="552" y="3105"/>
                </a:lnTo>
                <a:lnTo>
                  <a:pt x="545" y="3138"/>
                </a:lnTo>
                <a:lnTo>
                  <a:pt x="535" y="3167"/>
                </a:lnTo>
                <a:lnTo>
                  <a:pt x="525" y="3193"/>
                </a:lnTo>
                <a:lnTo>
                  <a:pt x="515" y="3216"/>
                </a:lnTo>
                <a:lnTo>
                  <a:pt x="503" y="3240"/>
                </a:lnTo>
                <a:lnTo>
                  <a:pt x="491" y="3264"/>
                </a:lnTo>
                <a:lnTo>
                  <a:pt x="479" y="3287"/>
                </a:lnTo>
                <a:lnTo>
                  <a:pt x="469" y="3313"/>
                </a:lnTo>
                <a:lnTo>
                  <a:pt x="460" y="3342"/>
                </a:lnTo>
                <a:lnTo>
                  <a:pt x="453" y="3375"/>
                </a:lnTo>
                <a:lnTo>
                  <a:pt x="448" y="3413"/>
                </a:lnTo>
                <a:lnTo>
                  <a:pt x="447" y="3456"/>
                </a:lnTo>
                <a:lnTo>
                  <a:pt x="448" y="3499"/>
                </a:lnTo>
                <a:lnTo>
                  <a:pt x="453" y="3537"/>
                </a:lnTo>
                <a:lnTo>
                  <a:pt x="460" y="3570"/>
                </a:lnTo>
                <a:lnTo>
                  <a:pt x="469" y="3599"/>
                </a:lnTo>
                <a:lnTo>
                  <a:pt x="479" y="3625"/>
                </a:lnTo>
                <a:lnTo>
                  <a:pt x="491" y="3648"/>
                </a:lnTo>
                <a:lnTo>
                  <a:pt x="503" y="3672"/>
                </a:lnTo>
                <a:lnTo>
                  <a:pt x="515" y="3696"/>
                </a:lnTo>
                <a:lnTo>
                  <a:pt x="525" y="3719"/>
                </a:lnTo>
                <a:lnTo>
                  <a:pt x="535" y="3745"/>
                </a:lnTo>
                <a:lnTo>
                  <a:pt x="545" y="3774"/>
                </a:lnTo>
                <a:lnTo>
                  <a:pt x="552" y="3807"/>
                </a:lnTo>
                <a:lnTo>
                  <a:pt x="556" y="3845"/>
                </a:lnTo>
                <a:lnTo>
                  <a:pt x="558" y="3888"/>
                </a:lnTo>
                <a:lnTo>
                  <a:pt x="556" y="3931"/>
                </a:lnTo>
                <a:lnTo>
                  <a:pt x="552" y="3969"/>
                </a:lnTo>
                <a:lnTo>
                  <a:pt x="545" y="4002"/>
                </a:lnTo>
                <a:lnTo>
                  <a:pt x="535" y="4031"/>
                </a:lnTo>
                <a:lnTo>
                  <a:pt x="525" y="4057"/>
                </a:lnTo>
                <a:lnTo>
                  <a:pt x="515" y="4080"/>
                </a:lnTo>
                <a:lnTo>
                  <a:pt x="503" y="4104"/>
                </a:lnTo>
                <a:lnTo>
                  <a:pt x="491" y="4128"/>
                </a:lnTo>
                <a:lnTo>
                  <a:pt x="479" y="4151"/>
                </a:lnTo>
                <a:lnTo>
                  <a:pt x="469" y="4177"/>
                </a:lnTo>
                <a:lnTo>
                  <a:pt x="460" y="4206"/>
                </a:lnTo>
                <a:lnTo>
                  <a:pt x="453" y="4239"/>
                </a:lnTo>
                <a:lnTo>
                  <a:pt x="448" y="4277"/>
                </a:lnTo>
                <a:lnTo>
                  <a:pt x="447" y="4320"/>
                </a:lnTo>
                <a:lnTo>
                  <a:pt x="0" y="4320"/>
                </a:lnTo>
                <a:lnTo>
                  <a:pt x="0" y="0"/>
                </a:lnTo>
                <a:close/>
              </a:path>
            </a:pathLst>
          </a:custGeom>
          <a:solidFill>
            <a:schemeClr val="tx2"/>
          </a:solidFill>
          <a:ln w="0">
            <a:noFill/>
            <a:prstDash val="solid"/>
            <a:round/>
            <a:headEnd/>
            <a:tailEnd/>
          </a:ln>
        </p:spPr>
      </p:sp>
      <p:sp>
        <p:nvSpPr>
          <p:cNvPr id="17" name="Rectangle 16">
            <a:extLst>
              <a:ext uri="{FF2B5EF4-FFF2-40B4-BE49-F238E27FC236}">
                <a16:creationId xmlns="" xmlns:a16="http://schemas.microsoft.com/office/drawing/2014/main" id="{A9923A21-5790-4667-B5C7-ADA793B49933}"/>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1664448" y="643466"/>
            <a:ext cx="9600802" cy="5571067"/>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2" name="Таблица 1">
            <a:extLst>
              <a:ext uri="{FF2B5EF4-FFF2-40B4-BE49-F238E27FC236}">
                <a16:creationId xmlns="" xmlns:a16="http://schemas.microsoft.com/office/drawing/2014/main" id="{0957EA22-239D-4BFD-98D8-4CD7CC005661}"/>
              </a:ext>
            </a:extLst>
          </p:cNvPr>
          <p:cNvGraphicFramePr>
            <a:graphicFrameLocks noGrp="1"/>
          </p:cNvGraphicFramePr>
          <p:nvPr>
            <p:extLst>
              <p:ext uri="{D42A27DB-BD31-4B8C-83A1-F6EECF244321}">
                <p14:modId xmlns:p14="http://schemas.microsoft.com/office/powerpoint/2010/main" val="991202997"/>
              </p:ext>
            </p:extLst>
          </p:nvPr>
        </p:nvGraphicFramePr>
        <p:xfrm>
          <a:off x="0" y="0"/>
          <a:ext cx="12191999" cy="6858000"/>
        </p:xfrm>
        <a:graphic>
          <a:graphicData uri="http://schemas.openxmlformats.org/drawingml/2006/table">
            <a:tbl>
              <a:tblPr firstRow="1" bandRow="1">
                <a:tableStyleId>{306799F8-075E-4A3A-A7F6-7FBC6576F1A4}</a:tableStyleId>
              </a:tblPr>
              <a:tblGrid>
                <a:gridCol w="4970060">
                  <a:extLst>
                    <a:ext uri="{9D8B030D-6E8A-4147-A177-3AD203B41FA5}">
                      <a16:colId xmlns="" xmlns:a16="http://schemas.microsoft.com/office/drawing/2014/main" val="2233895567"/>
                    </a:ext>
                  </a:extLst>
                </a:gridCol>
                <a:gridCol w="1182710">
                  <a:extLst>
                    <a:ext uri="{9D8B030D-6E8A-4147-A177-3AD203B41FA5}">
                      <a16:colId xmlns="" xmlns:a16="http://schemas.microsoft.com/office/drawing/2014/main" val="3376731852"/>
                    </a:ext>
                  </a:extLst>
                </a:gridCol>
                <a:gridCol w="2922935">
                  <a:extLst>
                    <a:ext uri="{9D8B030D-6E8A-4147-A177-3AD203B41FA5}">
                      <a16:colId xmlns="" xmlns:a16="http://schemas.microsoft.com/office/drawing/2014/main" val="2143012578"/>
                    </a:ext>
                  </a:extLst>
                </a:gridCol>
                <a:gridCol w="3116294">
                  <a:extLst>
                    <a:ext uri="{9D8B030D-6E8A-4147-A177-3AD203B41FA5}">
                      <a16:colId xmlns="" xmlns:a16="http://schemas.microsoft.com/office/drawing/2014/main" val="3607977970"/>
                    </a:ext>
                  </a:extLst>
                </a:gridCol>
              </a:tblGrid>
              <a:tr h="699772">
                <a:tc>
                  <a:txBody>
                    <a:bodyPr/>
                    <a:lstStyle/>
                    <a:p>
                      <a:pPr fontAlgn="base">
                        <a:lnSpc>
                          <a:spcPct val="115000"/>
                        </a:lnSpc>
                        <a:spcAft>
                          <a:spcPts val="0"/>
                        </a:spcAft>
                      </a:pPr>
                      <a:r>
                        <a:rPr lang="en-US" sz="2700"/>
                        <a:t>Ыдыс жуғыш машина</a:t>
                      </a:r>
                      <a:endParaRPr lang="ru-RU" sz="2700">
                        <a:latin typeface="Calibri"/>
                        <a:ea typeface="Times New Roman"/>
                        <a:cs typeface="Times New Roman"/>
                      </a:endParaRPr>
                    </a:p>
                  </a:txBody>
                  <a:tcPr marL="0" marR="0" marT="0" marB="0" anchor="ctr"/>
                </a:tc>
                <a:tc>
                  <a:txBody>
                    <a:bodyPr/>
                    <a:lstStyle/>
                    <a:p>
                      <a:pPr fontAlgn="base">
                        <a:lnSpc>
                          <a:spcPct val="115000"/>
                        </a:lnSpc>
                        <a:spcAft>
                          <a:spcPts val="0"/>
                        </a:spcAft>
                      </a:pPr>
                      <a:r>
                        <a:rPr lang="en-US" sz="2700"/>
                        <a:t>1</a:t>
                      </a:r>
                      <a:endParaRPr lang="ru-RU" sz="2700">
                        <a:latin typeface="Calibri"/>
                        <a:ea typeface="Times New Roman"/>
                        <a:cs typeface="Times New Roman"/>
                      </a:endParaRPr>
                    </a:p>
                  </a:txBody>
                  <a:tcPr marL="0" marR="0" marT="0" marB="0" anchor="ctr"/>
                </a:tc>
                <a:tc>
                  <a:txBody>
                    <a:bodyPr/>
                    <a:lstStyle/>
                    <a:p>
                      <a:pPr fontAlgn="base">
                        <a:lnSpc>
                          <a:spcPct val="115000"/>
                        </a:lnSpc>
                        <a:spcAft>
                          <a:spcPts val="0"/>
                        </a:spcAft>
                      </a:pPr>
                      <a:r>
                        <a:rPr lang="en-US" sz="2700"/>
                        <a:t>470 000</a:t>
                      </a:r>
                      <a:endParaRPr lang="ru-RU" sz="2700">
                        <a:latin typeface="Calibri"/>
                        <a:ea typeface="Times New Roman"/>
                        <a:cs typeface="Times New Roman"/>
                      </a:endParaRPr>
                    </a:p>
                  </a:txBody>
                  <a:tcPr marL="0" marR="0" marT="0" marB="0" anchor="ctr"/>
                </a:tc>
                <a:tc>
                  <a:txBody>
                    <a:bodyPr/>
                    <a:lstStyle/>
                    <a:p>
                      <a:pPr fontAlgn="base">
                        <a:lnSpc>
                          <a:spcPct val="115000"/>
                        </a:lnSpc>
                        <a:spcAft>
                          <a:spcPts val="0"/>
                        </a:spcAft>
                      </a:pPr>
                      <a:r>
                        <a:rPr lang="en-US" sz="2700"/>
                        <a:t>470 000 </a:t>
                      </a:r>
                      <a:endParaRPr lang="ru-RU" sz="2700">
                        <a:latin typeface="Calibri"/>
                        <a:ea typeface="Times New Roman"/>
                        <a:cs typeface="Times New Roman"/>
                      </a:endParaRPr>
                    </a:p>
                  </a:txBody>
                  <a:tcPr marL="0" marR="0" marT="0" marB="0" anchor="ctr"/>
                </a:tc>
                <a:extLst>
                  <a:ext uri="{0D108BD9-81ED-4DB2-BD59-A6C34878D82A}">
                    <a16:rowId xmlns="" xmlns:a16="http://schemas.microsoft.com/office/drawing/2014/main" val="3027311253"/>
                  </a:ext>
                </a:extLst>
              </a:tr>
              <a:tr h="699772">
                <a:tc>
                  <a:txBody>
                    <a:bodyPr/>
                    <a:lstStyle/>
                    <a:p>
                      <a:pPr fontAlgn="base">
                        <a:lnSpc>
                          <a:spcPct val="115000"/>
                        </a:lnSpc>
                        <a:spcAft>
                          <a:spcPts val="0"/>
                        </a:spcAft>
                      </a:pPr>
                      <a:r>
                        <a:rPr lang="en-US" sz="2700"/>
                        <a:t>Кесу кестелері</a:t>
                      </a:r>
                      <a:endParaRPr lang="ru-RU" sz="2700">
                        <a:latin typeface="Calibri"/>
                        <a:ea typeface="Times New Roman"/>
                        <a:cs typeface="Times New Roman"/>
                      </a:endParaRPr>
                    </a:p>
                  </a:txBody>
                  <a:tcPr marL="0" marR="0" marT="0" marB="0" anchor="ctr"/>
                </a:tc>
                <a:tc>
                  <a:txBody>
                    <a:bodyPr/>
                    <a:lstStyle/>
                    <a:p>
                      <a:pPr fontAlgn="base">
                        <a:lnSpc>
                          <a:spcPct val="115000"/>
                        </a:lnSpc>
                        <a:spcAft>
                          <a:spcPts val="0"/>
                        </a:spcAft>
                      </a:pPr>
                      <a:r>
                        <a:rPr lang="en-US" sz="2700"/>
                        <a:t>8</a:t>
                      </a:r>
                      <a:endParaRPr lang="ru-RU" sz="2700">
                        <a:latin typeface="Calibri"/>
                        <a:ea typeface="Times New Roman"/>
                        <a:cs typeface="Times New Roman"/>
                      </a:endParaRPr>
                    </a:p>
                  </a:txBody>
                  <a:tcPr marL="0" marR="0" marT="0" marB="0" anchor="ctr"/>
                </a:tc>
                <a:tc>
                  <a:txBody>
                    <a:bodyPr/>
                    <a:lstStyle/>
                    <a:p>
                      <a:pPr fontAlgn="base">
                        <a:lnSpc>
                          <a:spcPct val="115000"/>
                        </a:lnSpc>
                        <a:spcAft>
                          <a:spcPts val="0"/>
                        </a:spcAft>
                      </a:pPr>
                      <a:r>
                        <a:rPr lang="en-US" sz="2700"/>
                        <a:t>20 000</a:t>
                      </a:r>
                      <a:endParaRPr lang="ru-RU" sz="2700">
                        <a:latin typeface="Calibri"/>
                        <a:ea typeface="Times New Roman"/>
                        <a:cs typeface="Times New Roman"/>
                      </a:endParaRPr>
                    </a:p>
                  </a:txBody>
                  <a:tcPr marL="0" marR="0" marT="0" marB="0" anchor="ctr"/>
                </a:tc>
                <a:tc>
                  <a:txBody>
                    <a:bodyPr/>
                    <a:lstStyle/>
                    <a:p>
                      <a:pPr fontAlgn="base">
                        <a:lnSpc>
                          <a:spcPct val="115000"/>
                        </a:lnSpc>
                        <a:spcAft>
                          <a:spcPts val="0"/>
                        </a:spcAft>
                      </a:pPr>
                      <a:r>
                        <a:rPr lang="en-US" sz="2700"/>
                        <a:t>160 000 </a:t>
                      </a:r>
                      <a:endParaRPr lang="ru-RU" sz="2700">
                        <a:latin typeface="Calibri"/>
                        <a:ea typeface="Times New Roman"/>
                        <a:cs typeface="Times New Roman"/>
                      </a:endParaRPr>
                    </a:p>
                  </a:txBody>
                  <a:tcPr marL="0" marR="0" marT="0" marB="0" anchor="ctr"/>
                </a:tc>
                <a:extLst>
                  <a:ext uri="{0D108BD9-81ED-4DB2-BD59-A6C34878D82A}">
                    <a16:rowId xmlns="" xmlns:a16="http://schemas.microsoft.com/office/drawing/2014/main" val="1948647178"/>
                  </a:ext>
                </a:extLst>
              </a:tr>
              <a:tr h="1364614">
                <a:tc>
                  <a:txBody>
                    <a:bodyPr/>
                    <a:lstStyle/>
                    <a:p>
                      <a:pPr fontAlgn="base">
                        <a:lnSpc>
                          <a:spcPct val="115000"/>
                        </a:lnSpc>
                        <a:spcAft>
                          <a:spcPts val="0"/>
                        </a:spcAft>
                      </a:pPr>
                      <a:r>
                        <a:rPr lang="en-US" sz="2700" dirty="0" err="1"/>
                        <a:t>Сақтау</a:t>
                      </a:r>
                      <a:r>
                        <a:rPr lang="en-US" sz="2700" dirty="0"/>
                        <a:t> </a:t>
                      </a:r>
                      <a:r>
                        <a:rPr lang="en-US" sz="2700" dirty="0" err="1"/>
                        <a:t>қоймасында</a:t>
                      </a:r>
                      <a:r>
                        <a:rPr lang="en-US" sz="2700" dirty="0"/>
                        <a:t> </a:t>
                      </a:r>
                      <a:r>
                        <a:rPr lang="en-US" sz="2700" dirty="0" err="1"/>
                        <a:t>қоймада</a:t>
                      </a:r>
                      <a:endParaRPr lang="ru-RU" sz="2700" dirty="0">
                        <a:latin typeface="Calibri"/>
                        <a:ea typeface="Times New Roman"/>
                        <a:cs typeface="Times New Roman"/>
                      </a:endParaRPr>
                    </a:p>
                  </a:txBody>
                  <a:tcPr marL="0" marR="0" marT="0" marB="0" anchor="ctr"/>
                </a:tc>
                <a:tc>
                  <a:txBody>
                    <a:bodyPr/>
                    <a:lstStyle/>
                    <a:p>
                      <a:pPr fontAlgn="base">
                        <a:lnSpc>
                          <a:spcPct val="115000"/>
                        </a:lnSpc>
                        <a:spcAft>
                          <a:spcPts val="0"/>
                        </a:spcAft>
                      </a:pPr>
                      <a:r>
                        <a:rPr lang="en-US" sz="2700"/>
                        <a:t>8</a:t>
                      </a:r>
                      <a:endParaRPr lang="ru-RU" sz="2700">
                        <a:latin typeface="Calibri"/>
                        <a:ea typeface="Times New Roman"/>
                        <a:cs typeface="Times New Roman"/>
                      </a:endParaRPr>
                    </a:p>
                  </a:txBody>
                  <a:tcPr marL="0" marR="0" marT="0" marB="0" anchor="ctr"/>
                </a:tc>
                <a:tc>
                  <a:txBody>
                    <a:bodyPr/>
                    <a:lstStyle/>
                    <a:p>
                      <a:pPr fontAlgn="base">
                        <a:lnSpc>
                          <a:spcPct val="115000"/>
                        </a:lnSpc>
                        <a:spcAft>
                          <a:spcPts val="0"/>
                        </a:spcAft>
                      </a:pPr>
                      <a:r>
                        <a:rPr lang="en-US" sz="2700"/>
                        <a:t>55 000</a:t>
                      </a:r>
                      <a:endParaRPr lang="ru-RU" sz="2700">
                        <a:latin typeface="Calibri"/>
                        <a:ea typeface="Times New Roman"/>
                        <a:cs typeface="Times New Roman"/>
                      </a:endParaRPr>
                    </a:p>
                  </a:txBody>
                  <a:tcPr marL="0" marR="0" marT="0" marB="0" anchor="ctr"/>
                </a:tc>
                <a:tc>
                  <a:txBody>
                    <a:bodyPr/>
                    <a:lstStyle/>
                    <a:p>
                      <a:pPr fontAlgn="base">
                        <a:lnSpc>
                          <a:spcPct val="115000"/>
                        </a:lnSpc>
                        <a:spcAft>
                          <a:spcPts val="0"/>
                        </a:spcAft>
                      </a:pPr>
                      <a:r>
                        <a:rPr lang="en-US" sz="2700"/>
                        <a:t>440 000 </a:t>
                      </a:r>
                      <a:endParaRPr lang="ru-RU" sz="2700">
                        <a:latin typeface="Calibri"/>
                        <a:ea typeface="Times New Roman"/>
                        <a:cs typeface="Times New Roman"/>
                      </a:endParaRPr>
                    </a:p>
                  </a:txBody>
                  <a:tcPr marL="0" marR="0" marT="0" marB="0" anchor="ctr"/>
                </a:tc>
                <a:extLst>
                  <a:ext uri="{0D108BD9-81ED-4DB2-BD59-A6C34878D82A}">
                    <a16:rowId xmlns="" xmlns:a16="http://schemas.microsoft.com/office/drawing/2014/main" val="2784881850"/>
                  </a:ext>
                </a:extLst>
              </a:tr>
              <a:tr h="699772">
                <a:tc>
                  <a:txBody>
                    <a:bodyPr/>
                    <a:lstStyle/>
                    <a:p>
                      <a:pPr fontAlgn="base">
                        <a:lnSpc>
                          <a:spcPct val="115000"/>
                        </a:lnSpc>
                        <a:spcAft>
                          <a:spcPts val="0"/>
                        </a:spcAft>
                      </a:pPr>
                      <a:r>
                        <a:rPr lang="en-US" sz="2700"/>
                        <a:t>Ет тартқыш</a:t>
                      </a:r>
                      <a:endParaRPr lang="ru-RU" sz="2700">
                        <a:latin typeface="Calibri"/>
                        <a:ea typeface="Times New Roman"/>
                        <a:cs typeface="Times New Roman"/>
                      </a:endParaRPr>
                    </a:p>
                  </a:txBody>
                  <a:tcPr marL="0" marR="0" marT="0" marB="0" anchor="ctr"/>
                </a:tc>
                <a:tc>
                  <a:txBody>
                    <a:bodyPr/>
                    <a:lstStyle/>
                    <a:p>
                      <a:pPr fontAlgn="base">
                        <a:lnSpc>
                          <a:spcPct val="115000"/>
                        </a:lnSpc>
                        <a:spcAft>
                          <a:spcPts val="0"/>
                        </a:spcAft>
                      </a:pPr>
                      <a:r>
                        <a:rPr lang="en-US" sz="2700"/>
                        <a:t>1</a:t>
                      </a:r>
                      <a:endParaRPr lang="ru-RU" sz="2700">
                        <a:latin typeface="Calibri"/>
                        <a:ea typeface="Times New Roman"/>
                        <a:cs typeface="Times New Roman"/>
                      </a:endParaRPr>
                    </a:p>
                  </a:txBody>
                  <a:tcPr marL="0" marR="0" marT="0" marB="0" anchor="ctr"/>
                </a:tc>
                <a:tc>
                  <a:txBody>
                    <a:bodyPr/>
                    <a:lstStyle/>
                    <a:p>
                      <a:pPr fontAlgn="base">
                        <a:lnSpc>
                          <a:spcPct val="115000"/>
                        </a:lnSpc>
                        <a:spcAft>
                          <a:spcPts val="0"/>
                        </a:spcAft>
                      </a:pPr>
                      <a:r>
                        <a:rPr lang="en-US" sz="2700"/>
                        <a:t>250 000</a:t>
                      </a:r>
                      <a:endParaRPr lang="ru-RU" sz="2700">
                        <a:latin typeface="Calibri"/>
                        <a:ea typeface="Times New Roman"/>
                        <a:cs typeface="Times New Roman"/>
                      </a:endParaRPr>
                    </a:p>
                  </a:txBody>
                  <a:tcPr marL="0" marR="0" marT="0" marB="0" anchor="ctr"/>
                </a:tc>
                <a:tc>
                  <a:txBody>
                    <a:bodyPr/>
                    <a:lstStyle/>
                    <a:p>
                      <a:pPr fontAlgn="base">
                        <a:lnSpc>
                          <a:spcPct val="115000"/>
                        </a:lnSpc>
                        <a:spcAft>
                          <a:spcPts val="0"/>
                        </a:spcAft>
                      </a:pPr>
                      <a:r>
                        <a:rPr lang="en-US" sz="2700"/>
                        <a:t>250 000 </a:t>
                      </a:r>
                      <a:endParaRPr lang="ru-RU" sz="2700">
                        <a:latin typeface="Calibri"/>
                        <a:ea typeface="Times New Roman"/>
                        <a:cs typeface="Times New Roman"/>
                      </a:endParaRPr>
                    </a:p>
                  </a:txBody>
                  <a:tcPr marL="0" marR="0" marT="0" marB="0" anchor="ctr"/>
                </a:tc>
                <a:extLst>
                  <a:ext uri="{0D108BD9-81ED-4DB2-BD59-A6C34878D82A}">
                    <a16:rowId xmlns="" xmlns:a16="http://schemas.microsoft.com/office/drawing/2014/main" val="2563764554"/>
                  </a:ext>
                </a:extLst>
              </a:tr>
              <a:tr h="1364614">
                <a:tc>
                  <a:txBody>
                    <a:bodyPr/>
                    <a:lstStyle/>
                    <a:p>
                      <a:pPr fontAlgn="base">
                        <a:lnSpc>
                          <a:spcPct val="115000"/>
                        </a:lnSpc>
                        <a:spcAft>
                          <a:spcPts val="0"/>
                        </a:spcAft>
                      </a:pPr>
                      <a:r>
                        <a:rPr lang="en-US" sz="2700"/>
                        <a:t>Жуынатын жуғыштың бір бөлімі</a:t>
                      </a:r>
                      <a:endParaRPr lang="ru-RU" sz="2700">
                        <a:latin typeface="Calibri"/>
                        <a:ea typeface="Times New Roman"/>
                        <a:cs typeface="Times New Roman"/>
                      </a:endParaRPr>
                    </a:p>
                  </a:txBody>
                  <a:tcPr marL="0" marR="0" marT="0" marB="0" anchor="ctr"/>
                </a:tc>
                <a:tc>
                  <a:txBody>
                    <a:bodyPr/>
                    <a:lstStyle/>
                    <a:p>
                      <a:pPr fontAlgn="base">
                        <a:lnSpc>
                          <a:spcPct val="115000"/>
                        </a:lnSpc>
                        <a:spcAft>
                          <a:spcPts val="0"/>
                        </a:spcAft>
                      </a:pPr>
                      <a:r>
                        <a:rPr lang="en-US" sz="2700"/>
                        <a:t>10</a:t>
                      </a:r>
                      <a:endParaRPr lang="ru-RU" sz="2700">
                        <a:latin typeface="Calibri"/>
                        <a:ea typeface="Times New Roman"/>
                        <a:cs typeface="Times New Roman"/>
                      </a:endParaRPr>
                    </a:p>
                  </a:txBody>
                  <a:tcPr marL="0" marR="0" marT="0" marB="0" anchor="ctr"/>
                </a:tc>
                <a:tc>
                  <a:txBody>
                    <a:bodyPr/>
                    <a:lstStyle/>
                    <a:p>
                      <a:pPr fontAlgn="base">
                        <a:lnSpc>
                          <a:spcPct val="115000"/>
                        </a:lnSpc>
                        <a:spcAft>
                          <a:spcPts val="0"/>
                        </a:spcAft>
                      </a:pPr>
                      <a:r>
                        <a:rPr lang="en-US" sz="2700"/>
                        <a:t>30 000</a:t>
                      </a:r>
                      <a:endParaRPr lang="ru-RU" sz="2700">
                        <a:latin typeface="Calibri"/>
                        <a:ea typeface="Times New Roman"/>
                        <a:cs typeface="Times New Roman"/>
                      </a:endParaRPr>
                    </a:p>
                  </a:txBody>
                  <a:tcPr marL="0" marR="0" marT="0" marB="0" anchor="ctr"/>
                </a:tc>
                <a:tc>
                  <a:txBody>
                    <a:bodyPr/>
                    <a:lstStyle/>
                    <a:p>
                      <a:pPr fontAlgn="base">
                        <a:lnSpc>
                          <a:spcPct val="115000"/>
                        </a:lnSpc>
                        <a:spcAft>
                          <a:spcPts val="0"/>
                        </a:spcAft>
                      </a:pPr>
                      <a:r>
                        <a:rPr lang="en-US" sz="2700"/>
                        <a:t>300 000 </a:t>
                      </a:r>
                      <a:endParaRPr lang="ru-RU" sz="2700">
                        <a:latin typeface="Calibri"/>
                        <a:ea typeface="Times New Roman"/>
                        <a:cs typeface="Times New Roman"/>
                      </a:endParaRPr>
                    </a:p>
                  </a:txBody>
                  <a:tcPr marL="0" marR="0" marT="0" marB="0" anchor="ctr"/>
                </a:tc>
                <a:extLst>
                  <a:ext uri="{0D108BD9-81ED-4DB2-BD59-A6C34878D82A}">
                    <a16:rowId xmlns="" xmlns:a16="http://schemas.microsoft.com/office/drawing/2014/main" val="1054852692"/>
                  </a:ext>
                </a:extLst>
              </a:tr>
              <a:tr h="2029456">
                <a:tc>
                  <a:txBody>
                    <a:bodyPr/>
                    <a:lstStyle/>
                    <a:p>
                      <a:pPr fontAlgn="base">
                        <a:lnSpc>
                          <a:spcPct val="115000"/>
                        </a:lnSpc>
                        <a:spcAft>
                          <a:spcPts val="0"/>
                        </a:spcAft>
                      </a:pPr>
                      <a:r>
                        <a:rPr lang="en-US" sz="2700"/>
                        <a:t>Ваннаға арналған жуғыш машинаның екі бөлімі</a:t>
                      </a:r>
                      <a:endParaRPr lang="ru-RU" sz="2700">
                        <a:latin typeface="Calibri"/>
                        <a:ea typeface="Times New Roman"/>
                        <a:cs typeface="Times New Roman"/>
                      </a:endParaRPr>
                    </a:p>
                  </a:txBody>
                  <a:tcPr marL="0" marR="0" marT="0" marB="0" anchor="ctr"/>
                </a:tc>
                <a:tc>
                  <a:txBody>
                    <a:bodyPr/>
                    <a:lstStyle/>
                    <a:p>
                      <a:pPr fontAlgn="base">
                        <a:lnSpc>
                          <a:spcPct val="115000"/>
                        </a:lnSpc>
                        <a:spcAft>
                          <a:spcPts val="0"/>
                        </a:spcAft>
                      </a:pPr>
                      <a:r>
                        <a:rPr lang="en-US" sz="2700"/>
                        <a:t>1</a:t>
                      </a:r>
                      <a:endParaRPr lang="ru-RU" sz="2700">
                        <a:latin typeface="Calibri"/>
                        <a:ea typeface="Times New Roman"/>
                        <a:cs typeface="Times New Roman"/>
                      </a:endParaRPr>
                    </a:p>
                  </a:txBody>
                  <a:tcPr marL="0" marR="0" marT="0" marB="0" anchor="ctr"/>
                </a:tc>
                <a:tc>
                  <a:txBody>
                    <a:bodyPr/>
                    <a:lstStyle/>
                    <a:p>
                      <a:pPr fontAlgn="base">
                        <a:lnSpc>
                          <a:spcPct val="115000"/>
                        </a:lnSpc>
                        <a:spcAft>
                          <a:spcPts val="0"/>
                        </a:spcAft>
                      </a:pPr>
                      <a:r>
                        <a:rPr lang="en-US" sz="2700"/>
                        <a:t>40 000</a:t>
                      </a:r>
                      <a:endParaRPr lang="ru-RU" sz="2700">
                        <a:latin typeface="Calibri"/>
                        <a:ea typeface="Times New Roman"/>
                        <a:cs typeface="Times New Roman"/>
                      </a:endParaRPr>
                    </a:p>
                  </a:txBody>
                  <a:tcPr marL="0" marR="0" marT="0" marB="0" anchor="ctr"/>
                </a:tc>
                <a:tc>
                  <a:txBody>
                    <a:bodyPr/>
                    <a:lstStyle/>
                    <a:p>
                      <a:pPr fontAlgn="base">
                        <a:lnSpc>
                          <a:spcPct val="115000"/>
                        </a:lnSpc>
                        <a:spcAft>
                          <a:spcPts val="0"/>
                        </a:spcAft>
                      </a:pPr>
                      <a:r>
                        <a:rPr lang="en-US" sz="2700" dirty="0"/>
                        <a:t>40 000</a:t>
                      </a:r>
                      <a:endParaRPr lang="ru-RU" sz="2700" dirty="0">
                        <a:latin typeface="Calibri"/>
                        <a:ea typeface="Times New Roman"/>
                        <a:cs typeface="Times New Roman"/>
                      </a:endParaRPr>
                    </a:p>
                  </a:txBody>
                  <a:tcPr marL="0" marR="0" marT="0" marB="0" anchor="ctr"/>
                </a:tc>
                <a:extLst>
                  <a:ext uri="{0D108BD9-81ED-4DB2-BD59-A6C34878D82A}">
                    <a16:rowId xmlns="" xmlns:a16="http://schemas.microsoft.com/office/drawing/2014/main" val="954888869"/>
                  </a:ext>
                </a:extLst>
              </a:tr>
            </a:tbl>
          </a:graphicData>
        </a:graphic>
      </p:graphicFrame>
    </p:spTree>
    <p:extLst>
      <p:ext uri="{BB962C8B-B14F-4D97-AF65-F5344CB8AC3E}">
        <p14:creationId xmlns:p14="http://schemas.microsoft.com/office/powerpoint/2010/main" val="175925039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 xmlns:a16="http://schemas.microsoft.com/office/drawing/2014/main" id="{1B0A7D14-7B67-4022-A8BE-1CCD4A0F1B06}"/>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2" name="Freeform 6">
            <a:extLst>
              <a:ext uri="{FF2B5EF4-FFF2-40B4-BE49-F238E27FC236}">
                <a16:creationId xmlns="" xmlns:a16="http://schemas.microsoft.com/office/drawing/2014/main" id="{AB09A9E8-BF27-4613-A775-071F082083A9}"/>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bwMode="auto">
          <a:xfrm>
            <a:off x="0" y="0"/>
            <a:ext cx="885825" cy="6858000"/>
          </a:xfrm>
          <a:custGeom>
            <a:avLst/>
            <a:gdLst/>
            <a:ahLst/>
            <a:cxnLst/>
            <a:rect l="0" t="0" r="r" b="b"/>
            <a:pathLst>
              <a:path w="558" h="4320">
                <a:moveTo>
                  <a:pt x="0" y="0"/>
                </a:moveTo>
                <a:lnTo>
                  <a:pt x="447" y="0"/>
                </a:lnTo>
                <a:lnTo>
                  <a:pt x="448" y="43"/>
                </a:lnTo>
                <a:lnTo>
                  <a:pt x="453" y="81"/>
                </a:lnTo>
                <a:lnTo>
                  <a:pt x="460" y="114"/>
                </a:lnTo>
                <a:lnTo>
                  <a:pt x="469" y="143"/>
                </a:lnTo>
                <a:lnTo>
                  <a:pt x="479" y="169"/>
                </a:lnTo>
                <a:lnTo>
                  <a:pt x="491" y="192"/>
                </a:lnTo>
                <a:lnTo>
                  <a:pt x="503" y="216"/>
                </a:lnTo>
                <a:lnTo>
                  <a:pt x="515" y="240"/>
                </a:lnTo>
                <a:lnTo>
                  <a:pt x="525" y="263"/>
                </a:lnTo>
                <a:lnTo>
                  <a:pt x="535" y="289"/>
                </a:lnTo>
                <a:lnTo>
                  <a:pt x="545" y="318"/>
                </a:lnTo>
                <a:lnTo>
                  <a:pt x="552" y="351"/>
                </a:lnTo>
                <a:lnTo>
                  <a:pt x="556" y="389"/>
                </a:lnTo>
                <a:lnTo>
                  <a:pt x="558" y="432"/>
                </a:lnTo>
                <a:lnTo>
                  <a:pt x="556" y="475"/>
                </a:lnTo>
                <a:lnTo>
                  <a:pt x="552" y="513"/>
                </a:lnTo>
                <a:lnTo>
                  <a:pt x="545" y="546"/>
                </a:lnTo>
                <a:lnTo>
                  <a:pt x="535" y="575"/>
                </a:lnTo>
                <a:lnTo>
                  <a:pt x="525" y="601"/>
                </a:lnTo>
                <a:lnTo>
                  <a:pt x="515" y="624"/>
                </a:lnTo>
                <a:lnTo>
                  <a:pt x="503" y="648"/>
                </a:lnTo>
                <a:lnTo>
                  <a:pt x="491" y="672"/>
                </a:lnTo>
                <a:lnTo>
                  <a:pt x="479" y="695"/>
                </a:lnTo>
                <a:lnTo>
                  <a:pt x="469" y="721"/>
                </a:lnTo>
                <a:lnTo>
                  <a:pt x="460" y="750"/>
                </a:lnTo>
                <a:lnTo>
                  <a:pt x="453" y="783"/>
                </a:lnTo>
                <a:lnTo>
                  <a:pt x="448" y="821"/>
                </a:lnTo>
                <a:lnTo>
                  <a:pt x="447" y="864"/>
                </a:lnTo>
                <a:lnTo>
                  <a:pt x="448" y="907"/>
                </a:lnTo>
                <a:lnTo>
                  <a:pt x="453" y="945"/>
                </a:lnTo>
                <a:lnTo>
                  <a:pt x="460" y="978"/>
                </a:lnTo>
                <a:lnTo>
                  <a:pt x="469" y="1007"/>
                </a:lnTo>
                <a:lnTo>
                  <a:pt x="479" y="1033"/>
                </a:lnTo>
                <a:lnTo>
                  <a:pt x="491" y="1056"/>
                </a:lnTo>
                <a:lnTo>
                  <a:pt x="503" y="1080"/>
                </a:lnTo>
                <a:lnTo>
                  <a:pt x="515" y="1104"/>
                </a:lnTo>
                <a:lnTo>
                  <a:pt x="525" y="1127"/>
                </a:lnTo>
                <a:lnTo>
                  <a:pt x="535" y="1153"/>
                </a:lnTo>
                <a:lnTo>
                  <a:pt x="545" y="1182"/>
                </a:lnTo>
                <a:lnTo>
                  <a:pt x="552" y="1215"/>
                </a:lnTo>
                <a:lnTo>
                  <a:pt x="556" y="1253"/>
                </a:lnTo>
                <a:lnTo>
                  <a:pt x="558" y="1296"/>
                </a:lnTo>
                <a:lnTo>
                  <a:pt x="556" y="1339"/>
                </a:lnTo>
                <a:lnTo>
                  <a:pt x="552" y="1377"/>
                </a:lnTo>
                <a:lnTo>
                  <a:pt x="545" y="1410"/>
                </a:lnTo>
                <a:lnTo>
                  <a:pt x="535" y="1439"/>
                </a:lnTo>
                <a:lnTo>
                  <a:pt x="525" y="1465"/>
                </a:lnTo>
                <a:lnTo>
                  <a:pt x="515" y="1488"/>
                </a:lnTo>
                <a:lnTo>
                  <a:pt x="503" y="1512"/>
                </a:lnTo>
                <a:lnTo>
                  <a:pt x="491" y="1536"/>
                </a:lnTo>
                <a:lnTo>
                  <a:pt x="479" y="1559"/>
                </a:lnTo>
                <a:lnTo>
                  <a:pt x="469" y="1585"/>
                </a:lnTo>
                <a:lnTo>
                  <a:pt x="460" y="1614"/>
                </a:lnTo>
                <a:lnTo>
                  <a:pt x="453" y="1647"/>
                </a:lnTo>
                <a:lnTo>
                  <a:pt x="448" y="1685"/>
                </a:lnTo>
                <a:lnTo>
                  <a:pt x="447" y="1728"/>
                </a:lnTo>
                <a:lnTo>
                  <a:pt x="448" y="1771"/>
                </a:lnTo>
                <a:lnTo>
                  <a:pt x="453" y="1809"/>
                </a:lnTo>
                <a:lnTo>
                  <a:pt x="460" y="1842"/>
                </a:lnTo>
                <a:lnTo>
                  <a:pt x="469" y="1871"/>
                </a:lnTo>
                <a:lnTo>
                  <a:pt x="479" y="1897"/>
                </a:lnTo>
                <a:lnTo>
                  <a:pt x="491" y="1920"/>
                </a:lnTo>
                <a:lnTo>
                  <a:pt x="503" y="1944"/>
                </a:lnTo>
                <a:lnTo>
                  <a:pt x="515" y="1968"/>
                </a:lnTo>
                <a:lnTo>
                  <a:pt x="525" y="1991"/>
                </a:lnTo>
                <a:lnTo>
                  <a:pt x="535" y="2017"/>
                </a:lnTo>
                <a:lnTo>
                  <a:pt x="545" y="2046"/>
                </a:lnTo>
                <a:lnTo>
                  <a:pt x="552" y="2079"/>
                </a:lnTo>
                <a:lnTo>
                  <a:pt x="556" y="2117"/>
                </a:lnTo>
                <a:lnTo>
                  <a:pt x="558" y="2159"/>
                </a:lnTo>
                <a:lnTo>
                  <a:pt x="556" y="2203"/>
                </a:lnTo>
                <a:lnTo>
                  <a:pt x="552" y="2241"/>
                </a:lnTo>
                <a:lnTo>
                  <a:pt x="545" y="2274"/>
                </a:lnTo>
                <a:lnTo>
                  <a:pt x="535" y="2303"/>
                </a:lnTo>
                <a:lnTo>
                  <a:pt x="525" y="2329"/>
                </a:lnTo>
                <a:lnTo>
                  <a:pt x="515" y="2352"/>
                </a:lnTo>
                <a:lnTo>
                  <a:pt x="503" y="2376"/>
                </a:lnTo>
                <a:lnTo>
                  <a:pt x="491" y="2400"/>
                </a:lnTo>
                <a:lnTo>
                  <a:pt x="479" y="2423"/>
                </a:lnTo>
                <a:lnTo>
                  <a:pt x="469" y="2449"/>
                </a:lnTo>
                <a:lnTo>
                  <a:pt x="460" y="2478"/>
                </a:lnTo>
                <a:lnTo>
                  <a:pt x="453" y="2511"/>
                </a:lnTo>
                <a:lnTo>
                  <a:pt x="448" y="2549"/>
                </a:lnTo>
                <a:lnTo>
                  <a:pt x="447" y="2592"/>
                </a:lnTo>
                <a:lnTo>
                  <a:pt x="448" y="2635"/>
                </a:lnTo>
                <a:lnTo>
                  <a:pt x="453" y="2673"/>
                </a:lnTo>
                <a:lnTo>
                  <a:pt x="460" y="2706"/>
                </a:lnTo>
                <a:lnTo>
                  <a:pt x="469" y="2735"/>
                </a:lnTo>
                <a:lnTo>
                  <a:pt x="479" y="2761"/>
                </a:lnTo>
                <a:lnTo>
                  <a:pt x="491" y="2784"/>
                </a:lnTo>
                <a:lnTo>
                  <a:pt x="515" y="2832"/>
                </a:lnTo>
                <a:lnTo>
                  <a:pt x="525" y="2855"/>
                </a:lnTo>
                <a:lnTo>
                  <a:pt x="535" y="2881"/>
                </a:lnTo>
                <a:lnTo>
                  <a:pt x="545" y="2910"/>
                </a:lnTo>
                <a:lnTo>
                  <a:pt x="552" y="2943"/>
                </a:lnTo>
                <a:lnTo>
                  <a:pt x="556" y="2981"/>
                </a:lnTo>
                <a:lnTo>
                  <a:pt x="558" y="3024"/>
                </a:lnTo>
                <a:lnTo>
                  <a:pt x="556" y="3067"/>
                </a:lnTo>
                <a:lnTo>
                  <a:pt x="552" y="3105"/>
                </a:lnTo>
                <a:lnTo>
                  <a:pt x="545" y="3138"/>
                </a:lnTo>
                <a:lnTo>
                  <a:pt x="535" y="3167"/>
                </a:lnTo>
                <a:lnTo>
                  <a:pt x="525" y="3193"/>
                </a:lnTo>
                <a:lnTo>
                  <a:pt x="515" y="3216"/>
                </a:lnTo>
                <a:lnTo>
                  <a:pt x="503" y="3240"/>
                </a:lnTo>
                <a:lnTo>
                  <a:pt x="491" y="3264"/>
                </a:lnTo>
                <a:lnTo>
                  <a:pt x="479" y="3287"/>
                </a:lnTo>
                <a:lnTo>
                  <a:pt x="469" y="3313"/>
                </a:lnTo>
                <a:lnTo>
                  <a:pt x="460" y="3342"/>
                </a:lnTo>
                <a:lnTo>
                  <a:pt x="453" y="3375"/>
                </a:lnTo>
                <a:lnTo>
                  <a:pt x="448" y="3413"/>
                </a:lnTo>
                <a:lnTo>
                  <a:pt x="447" y="3456"/>
                </a:lnTo>
                <a:lnTo>
                  <a:pt x="448" y="3499"/>
                </a:lnTo>
                <a:lnTo>
                  <a:pt x="453" y="3537"/>
                </a:lnTo>
                <a:lnTo>
                  <a:pt x="460" y="3570"/>
                </a:lnTo>
                <a:lnTo>
                  <a:pt x="469" y="3599"/>
                </a:lnTo>
                <a:lnTo>
                  <a:pt x="479" y="3625"/>
                </a:lnTo>
                <a:lnTo>
                  <a:pt x="491" y="3648"/>
                </a:lnTo>
                <a:lnTo>
                  <a:pt x="503" y="3672"/>
                </a:lnTo>
                <a:lnTo>
                  <a:pt x="515" y="3696"/>
                </a:lnTo>
                <a:lnTo>
                  <a:pt x="525" y="3719"/>
                </a:lnTo>
                <a:lnTo>
                  <a:pt x="535" y="3745"/>
                </a:lnTo>
                <a:lnTo>
                  <a:pt x="545" y="3774"/>
                </a:lnTo>
                <a:lnTo>
                  <a:pt x="552" y="3807"/>
                </a:lnTo>
                <a:lnTo>
                  <a:pt x="556" y="3845"/>
                </a:lnTo>
                <a:lnTo>
                  <a:pt x="558" y="3888"/>
                </a:lnTo>
                <a:lnTo>
                  <a:pt x="556" y="3931"/>
                </a:lnTo>
                <a:lnTo>
                  <a:pt x="552" y="3969"/>
                </a:lnTo>
                <a:lnTo>
                  <a:pt x="545" y="4002"/>
                </a:lnTo>
                <a:lnTo>
                  <a:pt x="535" y="4031"/>
                </a:lnTo>
                <a:lnTo>
                  <a:pt x="525" y="4057"/>
                </a:lnTo>
                <a:lnTo>
                  <a:pt x="515" y="4080"/>
                </a:lnTo>
                <a:lnTo>
                  <a:pt x="503" y="4104"/>
                </a:lnTo>
                <a:lnTo>
                  <a:pt x="491" y="4128"/>
                </a:lnTo>
                <a:lnTo>
                  <a:pt x="479" y="4151"/>
                </a:lnTo>
                <a:lnTo>
                  <a:pt x="469" y="4177"/>
                </a:lnTo>
                <a:lnTo>
                  <a:pt x="460" y="4206"/>
                </a:lnTo>
                <a:lnTo>
                  <a:pt x="453" y="4239"/>
                </a:lnTo>
                <a:lnTo>
                  <a:pt x="448" y="4277"/>
                </a:lnTo>
                <a:lnTo>
                  <a:pt x="447" y="4320"/>
                </a:lnTo>
                <a:lnTo>
                  <a:pt x="0" y="4320"/>
                </a:lnTo>
                <a:lnTo>
                  <a:pt x="0" y="0"/>
                </a:lnTo>
                <a:close/>
              </a:path>
            </a:pathLst>
          </a:custGeom>
          <a:solidFill>
            <a:schemeClr val="accent1"/>
          </a:solidFill>
          <a:ln w="0">
            <a:noFill/>
            <a:prstDash val="solid"/>
            <a:round/>
            <a:headEnd/>
            <a:tailEnd/>
          </a:ln>
        </p:spPr>
      </p:sp>
      <p:sp>
        <p:nvSpPr>
          <p:cNvPr id="14" name="Rectangle 13">
            <a:extLst>
              <a:ext uri="{FF2B5EF4-FFF2-40B4-BE49-F238E27FC236}">
                <a16:creationId xmlns="" xmlns:a16="http://schemas.microsoft.com/office/drawing/2014/main" id="{C3AFE299-6F79-44AF-9A77-2DC2DC1F8461}"/>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11908536"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aphicFrame>
        <p:nvGraphicFramePr>
          <p:cNvPr id="7" name="Содержимое 3">
            <a:extLst>
              <a:ext uri="{FF2B5EF4-FFF2-40B4-BE49-F238E27FC236}">
                <a16:creationId xmlns="" xmlns:a16="http://schemas.microsoft.com/office/drawing/2014/main" id="{0394202F-D9D0-43BE-BFAB-696ED7116C81}"/>
              </a:ext>
            </a:extLst>
          </p:cNvPr>
          <p:cNvGraphicFramePr>
            <a:graphicFrameLocks noGrp="1"/>
          </p:cNvGraphicFramePr>
          <p:nvPr>
            <p:ph idx="1"/>
            <p:extLst>
              <p:ext uri="{D42A27DB-BD31-4B8C-83A1-F6EECF244321}">
                <p14:modId xmlns:p14="http://schemas.microsoft.com/office/powerpoint/2010/main" val="2396236809"/>
              </p:ext>
            </p:extLst>
          </p:nvPr>
        </p:nvGraphicFramePr>
        <p:xfrm>
          <a:off x="1259056" y="871537"/>
          <a:ext cx="9673888" cy="3594102"/>
        </p:xfrm>
        <a:graphic>
          <a:graphicData uri="http://schemas.openxmlformats.org/drawingml/2006/table">
            <a:tbl>
              <a:tblPr firstRow="1" bandRow="1">
                <a:tableStyleId>{5C22544A-7EE6-4342-B048-85BDC9FD1C3A}</a:tableStyleId>
              </a:tblPr>
              <a:tblGrid>
                <a:gridCol w="4437723">
                  <a:extLst>
                    <a:ext uri="{9D8B030D-6E8A-4147-A177-3AD203B41FA5}">
                      <a16:colId xmlns="" xmlns:a16="http://schemas.microsoft.com/office/drawing/2014/main" val="20000"/>
                    </a:ext>
                  </a:extLst>
                </a:gridCol>
                <a:gridCol w="506430">
                  <a:extLst>
                    <a:ext uri="{9D8B030D-6E8A-4147-A177-3AD203B41FA5}">
                      <a16:colId xmlns="" xmlns:a16="http://schemas.microsoft.com/office/drawing/2014/main" val="20001"/>
                    </a:ext>
                  </a:extLst>
                </a:gridCol>
                <a:gridCol w="2244174">
                  <a:extLst>
                    <a:ext uri="{9D8B030D-6E8A-4147-A177-3AD203B41FA5}">
                      <a16:colId xmlns="" xmlns:a16="http://schemas.microsoft.com/office/drawing/2014/main" val="20002"/>
                    </a:ext>
                  </a:extLst>
                </a:gridCol>
                <a:gridCol w="2485561">
                  <a:extLst>
                    <a:ext uri="{9D8B030D-6E8A-4147-A177-3AD203B41FA5}">
                      <a16:colId xmlns="" xmlns:a16="http://schemas.microsoft.com/office/drawing/2014/main" val="20003"/>
                    </a:ext>
                  </a:extLst>
                </a:gridCol>
              </a:tblGrid>
              <a:tr h="763278">
                <a:tc gridSpan="4">
                  <a:txBody>
                    <a:bodyPr/>
                    <a:lstStyle/>
                    <a:p>
                      <a:pPr fontAlgn="base">
                        <a:lnSpc>
                          <a:spcPct val="115000"/>
                        </a:lnSpc>
                        <a:spcAft>
                          <a:spcPts val="0"/>
                        </a:spcAft>
                      </a:pPr>
                      <a:endParaRPr lang="ru-RU" sz="2000">
                        <a:latin typeface="Arial" panose="020B0604020202020204" pitchFamily="34" charset="0"/>
                        <a:cs typeface="Arial" panose="020B0604020202020204" pitchFamily="34" charset="0"/>
                      </a:endParaRPr>
                    </a:p>
                    <a:p>
                      <a:pPr algn="ctr" fontAlgn="base">
                        <a:lnSpc>
                          <a:spcPct val="115000"/>
                        </a:lnSpc>
                        <a:spcAft>
                          <a:spcPts val="0"/>
                        </a:spcAft>
                      </a:pPr>
                      <a:r>
                        <a:rPr lang="en-US" sz="2400" err="1">
                          <a:latin typeface="Arial" panose="020B0604020202020204" pitchFamily="34" charset="0"/>
                          <a:cs typeface="Arial" panose="020B0604020202020204" pitchFamily="34" charset="0"/>
                        </a:rPr>
                        <a:t>Залға</a:t>
                      </a:r>
                      <a:r>
                        <a:rPr lang="en-US" sz="2400">
                          <a:latin typeface="Arial" panose="020B0604020202020204" pitchFamily="34" charset="0"/>
                          <a:cs typeface="Arial" panose="020B0604020202020204" pitchFamily="34" charset="0"/>
                        </a:rPr>
                        <a:t> </a:t>
                      </a:r>
                      <a:r>
                        <a:rPr lang="en-US" sz="2400" err="1">
                          <a:latin typeface="Arial" panose="020B0604020202020204" pitchFamily="34" charset="0"/>
                          <a:cs typeface="Arial" panose="020B0604020202020204" pitchFamily="34" charset="0"/>
                        </a:rPr>
                        <a:t>арналған</a:t>
                      </a:r>
                      <a:r>
                        <a:rPr lang="en-US" sz="2400">
                          <a:latin typeface="Arial" panose="020B0604020202020204" pitchFamily="34" charset="0"/>
                          <a:cs typeface="Arial" panose="020B0604020202020204" pitchFamily="34" charset="0"/>
                        </a:rPr>
                        <a:t> </a:t>
                      </a:r>
                      <a:r>
                        <a:rPr lang="en-US" sz="2400" err="1">
                          <a:latin typeface="Arial" panose="020B0604020202020204" pitchFamily="34" charset="0"/>
                          <a:cs typeface="Arial" panose="020B0604020202020204" pitchFamily="34" charset="0"/>
                        </a:rPr>
                        <a:t>жабдық</a:t>
                      </a:r>
                      <a:endParaRPr lang="ru-RU" sz="2400">
                        <a:latin typeface="Arial" panose="020B0604020202020204" pitchFamily="34" charset="0"/>
                        <a:ea typeface="Times New Roman"/>
                        <a:cs typeface="Arial" panose="020B0604020202020204" pitchFamily="34" charset="0"/>
                      </a:endParaRPr>
                    </a:p>
                  </a:txBody>
                  <a:tcPr marL="0" marR="0" marT="0" marB="0" anchor="ct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 xmlns:a16="http://schemas.microsoft.com/office/drawing/2014/main" val="10000"/>
                  </a:ext>
                </a:extLst>
              </a:tr>
              <a:tr h="353853">
                <a:tc>
                  <a:txBody>
                    <a:bodyPr/>
                    <a:lstStyle/>
                    <a:p>
                      <a:pPr fontAlgn="base">
                        <a:lnSpc>
                          <a:spcPct val="115000"/>
                        </a:lnSpc>
                        <a:spcAft>
                          <a:spcPts val="0"/>
                        </a:spcAft>
                      </a:pPr>
                      <a:r>
                        <a:rPr lang="en-US" sz="2000">
                          <a:latin typeface="Arial" panose="020B0604020202020204" pitchFamily="34" charset="0"/>
                          <a:cs typeface="Arial" panose="020B0604020202020204" pitchFamily="34" charset="0"/>
                        </a:rPr>
                        <a:t>Тік кондитерлік цех</a:t>
                      </a:r>
                      <a:endParaRPr lang="ru-RU" sz="2000">
                        <a:latin typeface="Arial" panose="020B0604020202020204" pitchFamily="34" charset="0"/>
                        <a:ea typeface="Times New Roman"/>
                        <a:cs typeface="Arial" panose="020B0604020202020204" pitchFamily="34" charset="0"/>
                      </a:endParaRPr>
                    </a:p>
                  </a:txBody>
                  <a:tcPr marL="0" marR="0" marT="0" marB="0" anchor="ctr"/>
                </a:tc>
                <a:tc>
                  <a:txBody>
                    <a:bodyPr/>
                    <a:lstStyle/>
                    <a:p>
                      <a:pPr fontAlgn="base">
                        <a:lnSpc>
                          <a:spcPct val="115000"/>
                        </a:lnSpc>
                        <a:spcAft>
                          <a:spcPts val="0"/>
                        </a:spcAft>
                      </a:pPr>
                      <a:r>
                        <a:rPr lang="en-US" sz="2000">
                          <a:latin typeface="Arial" panose="020B0604020202020204" pitchFamily="34" charset="0"/>
                          <a:cs typeface="Arial" panose="020B0604020202020204" pitchFamily="34" charset="0"/>
                        </a:rPr>
                        <a:t>1</a:t>
                      </a:r>
                      <a:endParaRPr lang="ru-RU" sz="2000">
                        <a:latin typeface="Arial" panose="020B0604020202020204" pitchFamily="34" charset="0"/>
                        <a:ea typeface="Times New Roman"/>
                        <a:cs typeface="Arial" panose="020B0604020202020204" pitchFamily="34" charset="0"/>
                      </a:endParaRPr>
                    </a:p>
                  </a:txBody>
                  <a:tcPr marL="0" marR="0" marT="0" marB="0" anchor="ctr"/>
                </a:tc>
                <a:tc>
                  <a:txBody>
                    <a:bodyPr/>
                    <a:lstStyle/>
                    <a:p>
                      <a:pPr fontAlgn="base">
                        <a:lnSpc>
                          <a:spcPct val="115000"/>
                        </a:lnSpc>
                        <a:spcAft>
                          <a:spcPts val="0"/>
                        </a:spcAft>
                      </a:pPr>
                      <a:r>
                        <a:rPr lang="en-US" sz="2000">
                          <a:latin typeface="Arial" panose="020B0604020202020204" pitchFamily="34" charset="0"/>
                          <a:cs typeface="Arial" panose="020B0604020202020204" pitchFamily="34" charset="0"/>
                        </a:rPr>
                        <a:t>550 000</a:t>
                      </a:r>
                      <a:endParaRPr lang="ru-RU" sz="2000">
                        <a:latin typeface="Arial" panose="020B0604020202020204" pitchFamily="34" charset="0"/>
                        <a:ea typeface="Times New Roman"/>
                        <a:cs typeface="Arial" panose="020B0604020202020204" pitchFamily="34" charset="0"/>
                      </a:endParaRPr>
                    </a:p>
                  </a:txBody>
                  <a:tcPr marL="0" marR="0" marT="0" marB="0" anchor="ctr"/>
                </a:tc>
                <a:tc>
                  <a:txBody>
                    <a:bodyPr/>
                    <a:lstStyle/>
                    <a:p>
                      <a:pPr fontAlgn="base">
                        <a:lnSpc>
                          <a:spcPct val="115000"/>
                        </a:lnSpc>
                        <a:spcAft>
                          <a:spcPts val="0"/>
                        </a:spcAft>
                      </a:pPr>
                      <a:r>
                        <a:rPr lang="en-US" sz="2000">
                          <a:latin typeface="Arial" panose="020B0604020202020204" pitchFamily="34" charset="0"/>
                          <a:cs typeface="Arial" panose="020B0604020202020204" pitchFamily="34" charset="0"/>
                        </a:rPr>
                        <a:t>550 000 </a:t>
                      </a:r>
                      <a:endParaRPr lang="ru-RU" sz="2000">
                        <a:latin typeface="Arial" panose="020B0604020202020204" pitchFamily="34" charset="0"/>
                        <a:ea typeface="Times New Roman"/>
                        <a:cs typeface="Arial" panose="020B0604020202020204" pitchFamily="34" charset="0"/>
                      </a:endParaRPr>
                    </a:p>
                  </a:txBody>
                  <a:tcPr marL="0" marR="0" marT="0" marB="0" anchor="ctr"/>
                </a:tc>
                <a:extLst>
                  <a:ext uri="{0D108BD9-81ED-4DB2-BD59-A6C34878D82A}">
                    <a16:rowId xmlns="" xmlns:a16="http://schemas.microsoft.com/office/drawing/2014/main" val="10001"/>
                  </a:ext>
                </a:extLst>
              </a:tr>
              <a:tr h="353853">
                <a:tc>
                  <a:txBody>
                    <a:bodyPr/>
                    <a:lstStyle/>
                    <a:p>
                      <a:pPr fontAlgn="base">
                        <a:lnSpc>
                          <a:spcPct val="115000"/>
                        </a:lnSpc>
                        <a:spcAft>
                          <a:spcPts val="0"/>
                        </a:spcAft>
                      </a:pPr>
                      <a:r>
                        <a:rPr lang="en-US" sz="2000">
                          <a:latin typeface="Arial" panose="020B0604020202020204" pitchFamily="34" charset="0"/>
                          <a:cs typeface="Arial" panose="020B0604020202020204" pitchFamily="34" charset="0"/>
                        </a:rPr>
                        <a:t>Бардық есептегіш</a:t>
                      </a:r>
                      <a:endParaRPr lang="ru-RU" sz="2000">
                        <a:latin typeface="Arial" panose="020B0604020202020204" pitchFamily="34" charset="0"/>
                        <a:ea typeface="Times New Roman"/>
                        <a:cs typeface="Arial" panose="020B0604020202020204" pitchFamily="34" charset="0"/>
                      </a:endParaRPr>
                    </a:p>
                  </a:txBody>
                  <a:tcPr marL="0" marR="0" marT="0" marB="0" anchor="ctr"/>
                </a:tc>
                <a:tc>
                  <a:txBody>
                    <a:bodyPr/>
                    <a:lstStyle/>
                    <a:p>
                      <a:pPr fontAlgn="base">
                        <a:lnSpc>
                          <a:spcPct val="115000"/>
                        </a:lnSpc>
                        <a:spcAft>
                          <a:spcPts val="0"/>
                        </a:spcAft>
                      </a:pPr>
                      <a:r>
                        <a:rPr lang="en-US" sz="2000">
                          <a:latin typeface="Arial" panose="020B0604020202020204" pitchFamily="34" charset="0"/>
                          <a:cs typeface="Arial" panose="020B0604020202020204" pitchFamily="34" charset="0"/>
                        </a:rPr>
                        <a:t>1</a:t>
                      </a:r>
                      <a:endParaRPr lang="ru-RU" sz="2000">
                        <a:latin typeface="Arial" panose="020B0604020202020204" pitchFamily="34" charset="0"/>
                        <a:ea typeface="Times New Roman"/>
                        <a:cs typeface="Arial" panose="020B0604020202020204" pitchFamily="34" charset="0"/>
                      </a:endParaRPr>
                    </a:p>
                  </a:txBody>
                  <a:tcPr marL="0" marR="0" marT="0" marB="0" anchor="ctr"/>
                </a:tc>
                <a:tc>
                  <a:txBody>
                    <a:bodyPr/>
                    <a:lstStyle/>
                    <a:p>
                      <a:pPr fontAlgn="base">
                        <a:lnSpc>
                          <a:spcPct val="115000"/>
                        </a:lnSpc>
                        <a:spcAft>
                          <a:spcPts val="0"/>
                        </a:spcAft>
                      </a:pPr>
                      <a:r>
                        <a:rPr lang="en-US" sz="2000">
                          <a:latin typeface="Arial" panose="020B0604020202020204" pitchFamily="34" charset="0"/>
                          <a:cs typeface="Arial" panose="020B0604020202020204" pitchFamily="34" charset="0"/>
                        </a:rPr>
                        <a:t>300 000</a:t>
                      </a:r>
                      <a:endParaRPr lang="ru-RU" sz="2000">
                        <a:latin typeface="Arial" panose="020B0604020202020204" pitchFamily="34" charset="0"/>
                        <a:ea typeface="Times New Roman"/>
                        <a:cs typeface="Arial" panose="020B0604020202020204" pitchFamily="34" charset="0"/>
                      </a:endParaRPr>
                    </a:p>
                  </a:txBody>
                  <a:tcPr marL="0" marR="0" marT="0" marB="0" anchor="ctr"/>
                </a:tc>
                <a:tc>
                  <a:txBody>
                    <a:bodyPr/>
                    <a:lstStyle/>
                    <a:p>
                      <a:pPr fontAlgn="base">
                        <a:lnSpc>
                          <a:spcPct val="115000"/>
                        </a:lnSpc>
                        <a:spcAft>
                          <a:spcPts val="0"/>
                        </a:spcAft>
                      </a:pPr>
                      <a:r>
                        <a:rPr lang="en-US" sz="2000">
                          <a:latin typeface="Arial" panose="020B0604020202020204" pitchFamily="34" charset="0"/>
                          <a:cs typeface="Arial" panose="020B0604020202020204" pitchFamily="34" charset="0"/>
                        </a:rPr>
                        <a:t>300 000 </a:t>
                      </a:r>
                      <a:endParaRPr lang="ru-RU" sz="2000">
                        <a:latin typeface="Arial" panose="020B0604020202020204" pitchFamily="34" charset="0"/>
                        <a:ea typeface="Times New Roman"/>
                        <a:cs typeface="Arial" panose="020B0604020202020204" pitchFamily="34" charset="0"/>
                      </a:endParaRPr>
                    </a:p>
                  </a:txBody>
                  <a:tcPr marL="0" marR="0" marT="0" marB="0" anchor="ctr"/>
                </a:tc>
                <a:extLst>
                  <a:ext uri="{0D108BD9-81ED-4DB2-BD59-A6C34878D82A}">
                    <a16:rowId xmlns="" xmlns:a16="http://schemas.microsoft.com/office/drawing/2014/main" val="10002"/>
                  </a:ext>
                </a:extLst>
              </a:tr>
              <a:tr h="353853">
                <a:tc>
                  <a:txBody>
                    <a:bodyPr/>
                    <a:lstStyle/>
                    <a:p>
                      <a:pPr fontAlgn="base">
                        <a:lnSpc>
                          <a:spcPct val="115000"/>
                        </a:lnSpc>
                        <a:spcAft>
                          <a:spcPts val="0"/>
                        </a:spcAft>
                      </a:pPr>
                      <a:r>
                        <a:rPr lang="en-US" sz="2000">
                          <a:latin typeface="Arial" panose="020B0604020202020204" pitchFamily="34" charset="0"/>
                          <a:cs typeface="Arial" panose="020B0604020202020204" pitchFamily="34" charset="0"/>
                        </a:rPr>
                        <a:t>Көгалдандыруға арналған жиһаз</a:t>
                      </a:r>
                      <a:endParaRPr lang="ru-RU" sz="2000">
                        <a:latin typeface="Arial" panose="020B0604020202020204" pitchFamily="34" charset="0"/>
                        <a:ea typeface="Times New Roman"/>
                        <a:cs typeface="Arial" panose="020B0604020202020204" pitchFamily="34" charset="0"/>
                      </a:endParaRPr>
                    </a:p>
                  </a:txBody>
                  <a:tcPr marL="0" marR="0" marT="0" marB="0" anchor="ctr"/>
                </a:tc>
                <a:tc>
                  <a:txBody>
                    <a:bodyPr/>
                    <a:lstStyle/>
                    <a:p>
                      <a:pPr>
                        <a:lnSpc>
                          <a:spcPct val="115000"/>
                        </a:lnSpc>
                      </a:pPr>
                      <a:r>
                        <a:rPr lang="kk-KZ" sz="2000">
                          <a:latin typeface="Arial" panose="020B0604020202020204" pitchFamily="34" charset="0"/>
                          <a:cs typeface="Arial" panose="020B0604020202020204" pitchFamily="34" charset="0"/>
                        </a:rPr>
                        <a:t>1</a:t>
                      </a:r>
                      <a:endParaRPr lang="ru-RU" sz="2000">
                        <a:latin typeface="Arial" panose="020B0604020202020204" pitchFamily="34" charset="0"/>
                        <a:cs typeface="Arial" panose="020B0604020202020204" pitchFamily="34" charset="0"/>
                      </a:endParaRPr>
                    </a:p>
                  </a:txBody>
                  <a:tcPr marL="0" marR="0" marT="0" marB="0" anchor="ctr"/>
                </a:tc>
                <a:tc>
                  <a:txBody>
                    <a:bodyPr/>
                    <a:lstStyle/>
                    <a:p>
                      <a:pPr fontAlgn="base">
                        <a:lnSpc>
                          <a:spcPct val="115000"/>
                        </a:lnSpc>
                        <a:spcAft>
                          <a:spcPts val="0"/>
                        </a:spcAft>
                      </a:pPr>
                      <a:r>
                        <a:rPr lang="en-US" sz="2000">
                          <a:latin typeface="Arial" panose="020B0604020202020204" pitchFamily="34" charset="0"/>
                          <a:cs typeface="Arial" panose="020B0604020202020204" pitchFamily="34" charset="0"/>
                        </a:rPr>
                        <a:t>1000 000 </a:t>
                      </a:r>
                      <a:endParaRPr lang="ru-RU" sz="2000">
                        <a:latin typeface="Arial" panose="020B0604020202020204" pitchFamily="34" charset="0"/>
                        <a:ea typeface="Times New Roman"/>
                        <a:cs typeface="Arial" panose="020B0604020202020204" pitchFamily="34" charset="0"/>
                      </a:endParaRPr>
                    </a:p>
                  </a:txBody>
                  <a:tcPr marL="0" marR="0" marT="0" marB="0" anchor="ctr"/>
                </a:tc>
                <a:tc>
                  <a:txBody>
                    <a:bodyPr/>
                    <a:lstStyle/>
                    <a:p>
                      <a:pPr fontAlgn="base">
                        <a:lnSpc>
                          <a:spcPct val="115000"/>
                        </a:lnSpc>
                        <a:spcAft>
                          <a:spcPts val="0"/>
                        </a:spcAft>
                      </a:pPr>
                      <a:r>
                        <a:rPr lang="en-US" sz="2000">
                          <a:latin typeface="Arial" panose="020B0604020202020204" pitchFamily="34" charset="0"/>
                          <a:cs typeface="Arial" panose="020B0604020202020204" pitchFamily="34" charset="0"/>
                        </a:rPr>
                        <a:t>1000 000 </a:t>
                      </a:r>
                      <a:endParaRPr lang="ru-RU" sz="2000">
                        <a:latin typeface="Arial" panose="020B0604020202020204" pitchFamily="34" charset="0"/>
                        <a:ea typeface="Times New Roman"/>
                        <a:cs typeface="Arial" panose="020B0604020202020204" pitchFamily="34" charset="0"/>
                      </a:endParaRPr>
                    </a:p>
                  </a:txBody>
                  <a:tcPr marL="0" marR="0" marT="0" marB="0" anchor="ctr"/>
                </a:tc>
                <a:extLst>
                  <a:ext uri="{0D108BD9-81ED-4DB2-BD59-A6C34878D82A}">
                    <a16:rowId xmlns="" xmlns:a16="http://schemas.microsoft.com/office/drawing/2014/main" val="10003"/>
                  </a:ext>
                </a:extLst>
              </a:tr>
              <a:tr h="353853">
                <a:tc>
                  <a:txBody>
                    <a:bodyPr/>
                    <a:lstStyle/>
                    <a:p>
                      <a:pPr fontAlgn="base">
                        <a:lnSpc>
                          <a:spcPct val="115000"/>
                        </a:lnSpc>
                        <a:spcAft>
                          <a:spcPts val="0"/>
                        </a:spcAft>
                      </a:pPr>
                      <a:r>
                        <a:rPr lang="en-US" sz="2000">
                          <a:latin typeface="Arial" panose="020B0604020202020204" pitchFamily="34" charset="0"/>
                          <a:cs typeface="Arial" panose="020B0604020202020204" pitchFamily="34" charset="0"/>
                        </a:rPr>
                        <a:t>Кассалық аппарат</a:t>
                      </a:r>
                      <a:endParaRPr lang="ru-RU" sz="2000">
                        <a:latin typeface="Arial" panose="020B0604020202020204" pitchFamily="34" charset="0"/>
                        <a:ea typeface="Times New Roman"/>
                        <a:cs typeface="Arial" panose="020B0604020202020204" pitchFamily="34" charset="0"/>
                      </a:endParaRPr>
                    </a:p>
                  </a:txBody>
                  <a:tcPr marL="0" marR="0" marT="0" marB="0" anchor="ctr"/>
                </a:tc>
                <a:tc>
                  <a:txBody>
                    <a:bodyPr/>
                    <a:lstStyle/>
                    <a:p>
                      <a:pPr fontAlgn="base">
                        <a:lnSpc>
                          <a:spcPct val="115000"/>
                        </a:lnSpc>
                        <a:spcAft>
                          <a:spcPts val="0"/>
                        </a:spcAft>
                      </a:pPr>
                      <a:r>
                        <a:rPr lang="en-US" sz="2000">
                          <a:latin typeface="Arial" panose="020B0604020202020204" pitchFamily="34" charset="0"/>
                          <a:cs typeface="Arial" panose="020B0604020202020204" pitchFamily="34" charset="0"/>
                        </a:rPr>
                        <a:t>1</a:t>
                      </a:r>
                      <a:endParaRPr lang="ru-RU" sz="2000">
                        <a:latin typeface="Arial" panose="020B0604020202020204" pitchFamily="34" charset="0"/>
                        <a:ea typeface="Times New Roman"/>
                        <a:cs typeface="Arial" panose="020B0604020202020204" pitchFamily="34" charset="0"/>
                      </a:endParaRPr>
                    </a:p>
                  </a:txBody>
                  <a:tcPr marL="0" marR="0" marT="0" marB="0" anchor="ctr"/>
                </a:tc>
                <a:tc>
                  <a:txBody>
                    <a:bodyPr/>
                    <a:lstStyle/>
                    <a:p>
                      <a:pPr fontAlgn="base">
                        <a:lnSpc>
                          <a:spcPct val="115000"/>
                        </a:lnSpc>
                        <a:spcAft>
                          <a:spcPts val="0"/>
                        </a:spcAft>
                      </a:pPr>
                      <a:r>
                        <a:rPr lang="en-US" sz="2000">
                          <a:latin typeface="Arial" panose="020B0604020202020204" pitchFamily="34" charset="0"/>
                          <a:cs typeface="Arial" panose="020B0604020202020204" pitchFamily="34" charset="0"/>
                        </a:rPr>
                        <a:t>190 000</a:t>
                      </a:r>
                      <a:endParaRPr lang="ru-RU" sz="2000">
                        <a:latin typeface="Arial" panose="020B0604020202020204" pitchFamily="34" charset="0"/>
                        <a:ea typeface="Times New Roman"/>
                        <a:cs typeface="Arial" panose="020B0604020202020204" pitchFamily="34" charset="0"/>
                      </a:endParaRPr>
                    </a:p>
                  </a:txBody>
                  <a:tcPr marL="0" marR="0" marT="0" marB="0" anchor="ctr"/>
                </a:tc>
                <a:tc>
                  <a:txBody>
                    <a:bodyPr/>
                    <a:lstStyle/>
                    <a:p>
                      <a:pPr fontAlgn="base">
                        <a:lnSpc>
                          <a:spcPct val="115000"/>
                        </a:lnSpc>
                        <a:spcAft>
                          <a:spcPts val="0"/>
                        </a:spcAft>
                      </a:pPr>
                      <a:r>
                        <a:rPr lang="en-US" sz="2000">
                          <a:latin typeface="Arial" panose="020B0604020202020204" pitchFamily="34" charset="0"/>
                          <a:cs typeface="Arial" panose="020B0604020202020204" pitchFamily="34" charset="0"/>
                        </a:rPr>
                        <a:t>190 000 </a:t>
                      </a:r>
                      <a:endParaRPr lang="ru-RU" sz="2000">
                        <a:latin typeface="Arial" panose="020B0604020202020204" pitchFamily="34" charset="0"/>
                        <a:ea typeface="Times New Roman"/>
                        <a:cs typeface="Arial" panose="020B0604020202020204" pitchFamily="34" charset="0"/>
                      </a:endParaRPr>
                    </a:p>
                  </a:txBody>
                  <a:tcPr marL="0" marR="0" marT="0" marB="0" anchor="ctr"/>
                </a:tc>
                <a:extLst>
                  <a:ext uri="{0D108BD9-81ED-4DB2-BD59-A6C34878D82A}">
                    <a16:rowId xmlns="" xmlns:a16="http://schemas.microsoft.com/office/drawing/2014/main" val="10004"/>
                  </a:ext>
                </a:extLst>
              </a:tr>
              <a:tr h="353853">
                <a:tc>
                  <a:txBody>
                    <a:bodyPr/>
                    <a:lstStyle/>
                    <a:p>
                      <a:pPr fontAlgn="base">
                        <a:lnSpc>
                          <a:spcPct val="115000"/>
                        </a:lnSpc>
                        <a:spcAft>
                          <a:spcPts val="0"/>
                        </a:spcAft>
                      </a:pPr>
                      <a:r>
                        <a:rPr lang="kk-KZ" sz="2000" dirty="0">
                          <a:latin typeface="Arial" panose="020B0604020202020204" pitchFamily="34" charset="0"/>
                          <a:ea typeface="Times New Roman"/>
                          <a:cs typeface="Arial" panose="020B0604020202020204" pitchFamily="34" charset="0"/>
                        </a:rPr>
                        <a:t>Үстел орындықтармен</a:t>
                      </a:r>
                      <a:endParaRPr lang="ru-RU" sz="2000" dirty="0">
                        <a:latin typeface="Arial" panose="020B0604020202020204" pitchFamily="34" charset="0"/>
                        <a:ea typeface="Times New Roman"/>
                        <a:cs typeface="Arial" panose="020B0604020202020204" pitchFamily="34" charset="0"/>
                      </a:endParaRPr>
                    </a:p>
                  </a:txBody>
                  <a:tcPr marL="0" marR="0" marT="0" marB="0" anchor="ctr"/>
                </a:tc>
                <a:tc>
                  <a:txBody>
                    <a:bodyPr/>
                    <a:lstStyle/>
                    <a:p>
                      <a:pPr fontAlgn="base">
                        <a:lnSpc>
                          <a:spcPct val="115000"/>
                        </a:lnSpc>
                        <a:spcAft>
                          <a:spcPts val="0"/>
                        </a:spcAft>
                      </a:pPr>
                      <a:r>
                        <a:rPr lang="kk-KZ" sz="2000" dirty="0">
                          <a:latin typeface="Arial" panose="020B0604020202020204" pitchFamily="34" charset="0"/>
                          <a:ea typeface="Times New Roman"/>
                          <a:cs typeface="Arial" panose="020B0604020202020204" pitchFamily="34" charset="0"/>
                        </a:rPr>
                        <a:t>30</a:t>
                      </a:r>
                      <a:endParaRPr lang="ru-RU" sz="2000" dirty="0">
                        <a:latin typeface="Arial" panose="020B0604020202020204" pitchFamily="34" charset="0"/>
                        <a:ea typeface="Times New Roman"/>
                        <a:cs typeface="Arial" panose="020B0604020202020204" pitchFamily="34" charset="0"/>
                      </a:endParaRPr>
                    </a:p>
                  </a:txBody>
                  <a:tcPr marL="0" marR="0" marT="0" marB="0" anchor="ctr"/>
                </a:tc>
                <a:tc>
                  <a:txBody>
                    <a:bodyPr/>
                    <a:lstStyle/>
                    <a:p>
                      <a:pPr fontAlgn="base">
                        <a:lnSpc>
                          <a:spcPct val="115000"/>
                        </a:lnSpc>
                        <a:spcAft>
                          <a:spcPts val="0"/>
                        </a:spcAft>
                      </a:pPr>
                      <a:r>
                        <a:rPr lang="en-US" sz="2000" dirty="0">
                          <a:latin typeface="Arial" panose="020B0604020202020204" pitchFamily="34" charset="0"/>
                          <a:cs typeface="Arial" panose="020B0604020202020204" pitchFamily="34" charset="0"/>
                        </a:rPr>
                        <a:t>60 000</a:t>
                      </a:r>
                      <a:endParaRPr lang="ru-RU" sz="2000" dirty="0">
                        <a:latin typeface="Arial" panose="020B0604020202020204" pitchFamily="34" charset="0"/>
                        <a:ea typeface="Times New Roman"/>
                        <a:cs typeface="Arial" panose="020B0604020202020204" pitchFamily="34" charset="0"/>
                      </a:endParaRPr>
                    </a:p>
                  </a:txBody>
                  <a:tcPr marL="0" marR="0" marT="0" marB="0" anchor="ctr"/>
                </a:tc>
                <a:tc>
                  <a:txBody>
                    <a:bodyPr/>
                    <a:lstStyle/>
                    <a:p>
                      <a:pPr fontAlgn="base">
                        <a:lnSpc>
                          <a:spcPct val="115000"/>
                        </a:lnSpc>
                        <a:spcAft>
                          <a:spcPts val="0"/>
                        </a:spcAft>
                      </a:pPr>
                      <a:r>
                        <a:rPr lang="en-US" sz="2000" dirty="0">
                          <a:latin typeface="Arial" panose="020B0604020202020204" pitchFamily="34" charset="0"/>
                          <a:cs typeface="Arial" panose="020B0604020202020204" pitchFamily="34" charset="0"/>
                        </a:rPr>
                        <a:t>120</a:t>
                      </a:r>
                      <a:r>
                        <a:rPr lang="kk-KZ" sz="2000" dirty="0">
                          <a:latin typeface="Arial" panose="020B0604020202020204" pitchFamily="34" charset="0"/>
                          <a:cs typeface="Arial" panose="020B0604020202020204" pitchFamily="34" charset="0"/>
                        </a:rPr>
                        <a:t>0</a:t>
                      </a:r>
                      <a:r>
                        <a:rPr lang="en-US" sz="2000" dirty="0">
                          <a:latin typeface="Arial" panose="020B0604020202020204" pitchFamily="34" charset="0"/>
                          <a:cs typeface="Arial" panose="020B0604020202020204" pitchFamily="34" charset="0"/>
                        </a:rPr>
                        <a:t> 000 </a:t>
                      </a:r>
                      <a:endParaRPr lang="ru-RU" sz="2000" dirty="0">
                        <a:latin typeface="Arial" panose="020B0604020202020204" pitchFamily="34" charset="0"/>
                        <a:ea typeface="Times New Roman"/>
                        <a:cs typeface="Arial" panose="020B0604020202020204" pitchFamily="34" charset="0"/>
                      </a:endParaRPr>
                    </a:p>
                  </a:txBody>
                  <a:tcPr marL="0" marR="0" marT="0" marB="0" anchor="ctr"/>
                </a:tc>
                <a:extLst>
                  <a:ext uri="{0D108BD9-81ED-4DB2-BD59-A6C34878D82A}">
                    <a16:rowId xmlns="" xmlns:a16="http://schemas.microsoft.com/office/drawing/2014/main" val="10005"/>
                  </a:ext>
                </a:extLst>
              </a:tr>
              <a:tr h="353853">
                <a:tc>
                  <a:txBody>
                    <a:bodyPr/>
                    <a:lstStyle/>
                    <a:p>
                      <a:pPr fontAlgn="base">
                        <a:lnSpc>
                          <a:spcPct val="115000"/>
                        </a:lnSpc>
                        <a:spcAft>
                          <a:spcPts val="0"/>
                        </a:spcAft>
                      </a:pPr>
                      <a:endParaRPr lang="ru-RU" sz="2000" dirty="0">
                        <a:latin typeface="Arial" panose="020B0604020202020204" pitchFamily="34" charset="0"/>
                        <a:ea typeface="Times New Roman"/>
                        <a:cs typeface="Arial" panose="020B0604020202020204" pitchFamily="34" charset="0"/>
                      </a:endParaRPr>
                    </a:p>
                  </a:txBody>
                  <a:tcPr marL="0" marR="0" marT="0" marB="0" anchor="ctr"/>
                </a:tc>
                <a:tc>
                  <a:txBody>
                    <a:bodyPr/>
                    <a:lstStyle/>
                    <a:p>
                      <a:pPr fontAlgn="base">
                        <a:lnSpc>
                          <a:spcPct val="115000"/>
                        </a:lnSpc>
                        <a:spcAft>
                          <a:spcPts val="0"/>
                        </a:spcAft>
                      </a:pPr>
                      <a:endParaRPr lang="ru-RU" sz="2000">
                        <a:latin typeface="Arial" panose="020B0604020202020204" pitchFamily="34" charset="0"/>
                        <a:ea typeface="Times New Roman"/>
                        <a:cs typeface="Arial" panose="020B0604020202020204" pitchFamily="34" charset="0"/>
                      </a:endParaRPr>
                    </a:p>
                  </a:txBody>
                  <a:tcPr marL="0" marR="0" marT="0" marB="0" anchor="ctr"/>
                </a:tc>
                <a:tc>
                  <a:txBody>
                    <a:bodyPr/>
                    <a:lstStyle/>
                    <a:p>
                      <a:pPr fontAlgn="base">
                        <a:lnSpc>
                          <a:spcPct val="115000"/>
                        </a:lnSpc>
                        <a:spcAft>
                          <a:spcPts val="0"/>
                        </a:spcAft>
                      </a:pPr>
                      <a:endParaRPr lang="ru-RU" sz="2000">
                        <a:latin typeface="Arial" panose="020B0604020202020204" pitchFamily="34" charset="0"/>
                        <a:ea typeface="Times New Roman"/>
                        <a:cs typeface="Arial" panose="020B0604020202020204" pitchFamily="34" charset="0"/>
                      </a:endParaRPr>
                    </a:p>
                  </a:txBody>
                  <a:tcPr marL="0" marR="0" marT="0" marB="0" anchor="ctr"/>
                </a:tc>
                <a:tc>
                  <a:txBody>
                    <a:bodyPr/>
                    <a:lstStyle/>
                    <a:p>
                      <a:pPr fontAlgn="base">
                        <a:lnSpc>
                          <a:spcPct val="115000"/>
                        </a:lnSpc>
                        <a:spcAft>
                          <a:spcPts val="0"/>
                        </a:spcAft>
                      </a:pPr>
                      <a:endParaRPr lang="ru-RU" sz="2000" dirty="0">
                        <a:latin typeface="Arial" panose="020B0604020202020204" pitchFamily="34" charset="0"/>
                        <a:ea typeface="Times New Roman"/>
                        <a:cs typeface="Arial" panose="020B0604020202020204" pitchFamily="34" charset="0"/>
                      </a:endParaRPr>
                    </a:p>
                  </a:txBody>
                  <a:tcPr marL="0" marR="0" marT="0" marB="0" anchor="ctr"/>
                </a:tc>
                <a:extLst>
                  <a:ext uri="{0D108BD9-81ED-4DB2-BD59-A6C34878D82A}">
                    <a16:rowId xmlns="" xmlns:a16="http://schemas.microsoft.com/office/drawing/2014/main" val="10006"/>
                  </a:ext>
                </a:extLst>
              </a:tr>
              <a:tr h="353853">
                <a:tc>
                  <a:txBody>
                    <a:bodyPr/>
                    <a:lstStyle/>
                    <a:p>
                      <a:pPr fontAlgn="base">
                        <a:lnSpc>
                          <a:spcPct val="115000"/>
                        </a:lnSpc>
                        <a:spcAft>
                          <a:spcPts val="0"/>
                        </a:spcAft>
                      </a:pPr>
                      <a:r>
                        <a:rPr lang="en-US" sz="2000">
                          <a:latin typeface="Arial" panose="020B0604020202020204" pitchFamily="34" charset="0"/>
                          <a:cs typeface="Arial" panose="020B0604020202020204" pitchFamily="34" charset="0"/>
                        </a:rPr>
                        <a:t>Басқа интерьер элементтері</a:t>
                      </a:r>
                      <a:endParaRPr lang="ru-RU" sz="2000">
                        <a:latin typeface="Arial" panose="020B0604020202020204" pitchFamily="34" charset="0"/>
                        <a:ea typeface="Times New Roman"/>
                        <a:cs typeface="Arial" panose="020B0604020202020204" pitchFamily="34" charset="0"/>
                      </a:endParaRPr>
                    </a:p>
                  </a:txBody>
                  <a:tcPr marL="0" marR="0" marT="0" marB="0" anchor="ctr"/>
                </a:tc>
                <a:tc>
                  <a:txBody>
                    <a:bodyPr/>
                    <a:lstStyle/>
                    <a:p>
                      <a:pPr>
                        <a:lnSpc>
                          <a:spcPct val="115000"/>
                        </a:lnSpc>
                      </a:pPr>
                      <a:endParaRPr lang="ru-RU" sz="2000">
                        <a:latin typeface="Arial" panose="020B0604020202020204" pitchFamily="34" charset="0"/>
                        <a:cs typeface="Arial" panose="020B0604020202020204" pitchFamily="34" charset="0"/>
                      </a:endParaRPr>
                    </a:p>
                  </a:txBody>
                  <a:tcPr marL="0" marR="0" marT="0" marB="0" anchor="ctr"/>
                </a:tc>
                <a:tc>
                  <a:txBody>
                    <a:bodyPr/>
                    <a:lstStyle/>
                    <a:p>
                      <a:pPr>
                        <a:lnSpc>
                          <a:spcPct val="115000"/>
                        </a:lnSpc>
                      </a:pPr>
                      <a:endParaRPr lang="ru-RU" sz="2000">
                        <a:latin typeface="Arial" panose="020B0604020202020204" pitchFamily="34" charset="0"/>
                        <a:cs typeface="Arial" panose="020B0604020202020204" pitchFamily="34" charset="0"/>
                      </a:endParaRPr>
                    </a:p>
                  </a:txBody>
                  <a:tcPr marL="0" marR="0" marT="0" marB="0" anchor="ctr"/>
                </a:tc>
                <a:tc>
                  <a:txBody>
                    <a:bodyPr/>
                    <a:lstStyle/>
                    <a:p>
                      <a:pPr fontAlgn="base">
                        <a:lnSpc>
                          <a:spcPct val="115000"/>
                        </a:lnSpc>
                        <a:spcAft>
                          <a:spcPts val="0"/>
                        </a:spcAft>
                      </a:pPr>
                      <a:r>
                        <a:rPr lang="en-US" sz="2000" dirty="0">
                          <a:latin typeface="Arial" panose="020B0604020202020204" pitchFamily="34" charset="0"/>
                          <a:cs typeface="Arial" panose="020B0604020202020204" pitchFamily="34" charset="0"/>
                        </a:rPr>
                        <a:t>600 000</a:t>
                      </a:r>
                      <a:endParaRPr lang="ru-RU" sz="2000" dirty="0">
                        <a:latin typeface="Arial" panose="020B0604020202020204" pitchFamily="34" charset="0"/>
                        <a:ea typeface="Times New Roman"/>
                        <a:cs typeface="Arial" panose="020B0604020202020204" pitchFamily="34" charset="0"/>
                      </a:endParaRPr>
                    </a:p>
                  </a:txBody>
                  <a:tcPr marL="0" marR="0" marT="0" marB="0" anchor="ctr"/>
                </a:tc>
                <a:extLst>
                  <a:ext uri="{0D108BD9-81ED-4DB2-BD59-A6C34878D82A}">
                    <a16:rowId xmlns="" xmlns:a16="http://schemas.microsoft.com/office/drawing/2014/main" val="10007"/>
                  </a:ext>
                </a:extLst>
              </a:tr>
              <a:tr h="353853">
                <a:tc>
                  <a:txBody>
                    <a:bodyPr/>
                    <a:lstStyle/>
                    <a:p>
                      <a:pPr fontAlgn="base">
                        <a:lnSpc>
                          <a:spcPct val="115000"/>
                        </a:lnSpc>
                        <a:spcAft>
                          <a:spcPts val="0"/>
                        </a:spcAft>
                      </a:pPr>
                      <a:r>
                        <a:rPr lang="kk-KZ" sz="2000" dirty="0">
                          <a:latin typeface="Arial" panose="020B0604020202020204" pitchFamily="34" charset="0"/>
                          <a:cs typeface="Arial" panose="020B0604020202020204" pitchFamily="34" charset="0"/>
                        </a:rPr>
                        <a:t>Б</a:t>
                      </a:r>
                      <a:r>
                        <a:rPr lang="en-US" sz="2000" dirty="0" err="1">
                          <a:latin typeface="Arial" panose="020B0604020202020204" pitchFamily="34" charset="0"/>
                          <a:cs typeface="Arial" panose="020B0604020202020204" pitchFamily="34" charset="0"/>
                        </a:rPr>
                        <a:t>арлығы</a:t>
                      </a:r>
                      <a:endParaRPr lang="ru-RU" sz="2000" dirty="0">
                        <a:latin typeface="Arial" panose="020B0604020202020204" pitchFamily="34" charset="0"/>
                        <a:ea typeface="Times New Roman"/>
                        <a:cs typeface="Arial" panose="020B0604020202020204" pitchFamily="34" charset="0"/>
                      </a:endParaRPr>
                    </a:p>
                  </a:txBody>
                  <a:tcPr marL="0" marR="0" marT="0" marB="0" anchor="ctr"/>
                </a:tc>
                <a:tc>
                  <a:txBody>
                    <a:bodyPr/>
                    <a:lstStyle/>
                    <a:p>
                      <a:pPr>
                        <a:lnSpc>
                          <a:spcPct val="115000"/>
                        </a:lnSpc>
                      </a:pPr>
                      <a:endParaRPr lang="ru-RU" sz="2000">
                        <a:latin typeface="Arial" panose="020B0604020202020204" pitchFamily="34" charset="0"/>
                        <a:cs typeface="Arial" panose="020B0604020202020204" pitchFamily="34" charset="0"/>
                      </a:endParaRPr>
                    </a:p>
                  </a:txBody>
                  <a:tcPr marL="0" marR="0" marT="0" marB="0" anchor="ctr"/>
                </a:tc>
                <a:tc>
                  <a:txBody>
                    <a:bodyPr/>
                    <a:lstStyle/>
                    <a:p>
                      <a:pPr>
                        <a:lnSpc>
                          <a:spcPct val="115000"/>
                        </a:lnSpc>
                      </a:pPr>
                      <a:endParaRPr lang="ru-RU" sz="2000">
                        <a:latin typeface="Arial" panose="020B0604020202020204" pitchFamily="34" charset="0"/>
                        <a:cs typeface="Arial" panose="020B0604020202020204" pitchFamily="34" charset="0"/>
                      </a:endParaRPr>
                    </a:p>
                  </a:txBody>
                  <a:tcPr marL="0" marR="0" marT="0" marB="0" anchor="ctr"/>
                </a:tc>
                <a:tc>
                  <a:txBody>
                    <a:bodyPr/>
                    <a:lstStyle/>
                    <a:p>
                      <a:pPr fontAlgn="base">
                        <a:lnSpc>
                          <a:spcPct val="115000"/>
                        </a:lnSpc>
                        <a:spcAft>
                          <a:spcPts val="0"/>
                        </a:spcAft>
                      </a:pPr>
                      <a:r>
                        <a:rPr lang="en-US" sz="2000" dirty="0">
                          <a:latin typeface="Arial" panose="020B0604020202020204" pitchFamily="34" charset="0"/>
                          <a:cs typeface="Arial" panose="020B0604020202020204" pitchFamily="34" charset="0"/>
                        </a:rPr>
                        <a:t>10 030 800</a:t>
                      </a:r>
                      <a:endParaRPr lang="ru-RU" sz="2000" dirty="0">
                        <a:latin typeface="Arial" panose="020B0604020202020204" pitchFamily="34" charset="0"/>
                        <a:ea typeface="Times New Roman"/>
                        <a:cs typeface="Arial" panose="020B0604020202020204" pitchFamily="34" charset="0"/>
                      </a:endParaRPr>
                    </a:p>
                  </a:txBody>
                  <a:tcPr marL="0" marR="0" marT="0" marB="0" anchor="ctr"/>
                </a:tc>
                <a:extLst>
                  <a:ext uri="{0D108BD9-81ED-4DB2-BD59-A6C34878D82A}">
                    <a16:rowId xmlns="" xmlns:a16="http://schemas.microsoft.com/office/drawing/2014/main" val="10008"/>
                  </a:ext>
                </a:extLst>
              </a:tr>
            </a:tbl>
          </a:graphicData>
        </a:graphic>
      </p:graphicFrame>
    </p:spTree>
    <p:extLst>
      <p:ext uri="{BB962C8B-B14F-4D97-AF65-F5344CB8AC3E}">
        <p14:creationId xmlns:p14="http://schemas.microsoft.com/office/powerpoint/2010/main" val="277910510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Объект 8">
            <a:extLst>
              <a:ext uri="{FF2B5EF4-FFF2-40B4-BE49-F238E27FC236}">
                <a16:creationId xmlns="" xmlns:a16="http://schemas.microsoft.com/office/drawing/2014/main" id="{3716845F-0BE0-4FB1-9494-371CD1A32D37}"/>
              </a:ext>
            </a:extLst>
          </p:cNvPr>
          <p:cNvGraphicFramePr>
            <a:graphicFrameLocks noGrp="1"/>
          </p:cNvGraphicFramePr>
          <p:nvPr>
            <p:ph idx="1"/>
            <p:extLst>
              <p:ext uri="{D42A27DB-BD31-4B8C-83A1-F6EECF244321}">
                <p14:modId xmlns:p14="http://schemas.microsoft.com/office/powerpoint/2010/main" val="2083377049"/>
              </p:ext>
            </p:extLst>
          </p:nvPr>
        </p:nvGraphicFramePr>
        <p:xfrm>
          <a:off x="0" y="0"/>
          <a:ext cx="12192000" cy="68580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81339841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B68635DD-7388-4925-B173-E50E6F4A37ED}"/>
              </a:ext>
            </a:extLst>
          </p:cNvPr>
          <p:cNvSpPr>
            <a:spLocks noGrp="1"/>
          </p:cNvSpPr>
          <p:nvPr>
            <p:ph type="title"/>
          </p:nvPr>
        </p:nvSpPr>
        <p:spPr/>
        <p:txBody>
          <a:bodyPr/>
          <a:lstStyle/>
          <a:p>
            <a:endParaRPr lang="ru-RU"/>
          </a:p>
        </p:txBody>
      </p:sp>
      <p:graphicFrame>
        <p:nvGraphicFramePr>
          <p:cNvPr id="7" name="Объект 6">
            <a:extLst>
              <a:ext uri="{FF2B5EF4-FFF2-40B4-BE49-F238E27FC236}">
                <a16:creationId xmlns="" xmlns:a16="http://schemas.microsoft.com/office/drawing/2014/main" id="{C0CC5958-C999-471E-953B-045857D638F8}"/>
              </a:ext>
            </a:extLst>
          </p:cNvPr>
          <p:cNvGraphicFramePr>
            <a:graphicFrameLocks noGrp="1"/>
          </p:cNvGraphicFramePr>
          <p:nvPr>
            <p:ph idx="1"/>
            <p:extLst>
              <p:ext uri="{D42A27DB-BD31-4B8C-83A1-F6EECF244321}">
                <p14:modId xmlns:p14="http://schemas.microsoft.com/office/powerpoint/2010/main" val="2609752635"/>
              </p:ext>
            </p:extLst>
          </p:nvPr>
        </p:nvGraphicFramePr>
        <p:xfrm>
          <a:off x="0" y="0"/>
          <a:ext cx="12192000" cy="6857999"/>
        </p:xfrm>
        <a:graphic>
          <a:graphicData uri="http://schemas.openxmlformats.org/drawingml/2006/table">
            <a:tbl>
              <a:tblPr firstRow="1" firstCol="1" bandRow="1">
                <a:tableStyleId>{F5AB1C69-6EDB-4FF4-983F-18BD219EF322}</a:tableStyleId>
              </a:tblPr>
              <a:tblGrid>
                <a:gridCol w="2848730">
                  <a:extLst>
                    <a:ext uri="{9D8B030D-6E8A-4147-A177-3AD203B41FA5}">
                      <a16:colId xmlns="" xmlns:a16="http://schemas.microsoft.com/office/drawing/2014/main" val="2597910794"/>
                    </a:ext>
                  </a:extLst>
                </a:gridCol>
                <a:gridCol w="9343270">
                  <a:extLst>
                    <a:ext uri="{9D8B030D-6E8A-4147-A177-3AD203B41FA5}">
                      <a16:colId xmlns="" xmlns:a16="http://schemas.microsoft.com/office/drawing/2014/main" val="2898171443"/>
                    </a:ext>
                  </a:extLst>
                </a:gridCol>
              </a:tblGrid>
              <a:tr h="380885">
                <a:tc>
                  <a:txBody>
                    <a:bodyPr/>
                    <a:lstStyle/>
                    <a:p>
                      <a:pPr algn="ctr">
                        <a:lnSpc>
                          <a:spcPct val="107000"/>
                        </a:lnSpc>
                        <a:spcAft>
                          <a:spcPts val="0"/>
                        </a:spcAft>
                      </a:pPr>
                      <a:r>
                        <a:rPr lang="kk-KZ" sz="1800">
                          <a:effectLst/>
                        </a:rPr>
                        <a:t>Тәуекел</a:t>
                      </a:r>
                      <a:endParaRPr lang="ru-RU" sz="1800">
                        <a:effectLst/>
                        <a:latin typeface="Calibri" panose="020F0502020204030204" pitchFamily="34" charset="0"/>
                        <a:ea typeface="Calibri" panose="020F0502020204030204" pitchFamily="34" charset="0"/>
                        <a:cs typeface="Times New Roman" panose="02020603050405020304" pitchFamily="18" charset="0"/>
                      </a:endParaRPr>
                    </a:p>
                  </a:txBody>
                  <a:tcPr marL="65025" marR="65025" marT="37931" marB="37931" anchor="ctr"/>
                </a:tc>
                <a:tc>
                  <a:txBody>
                    <a:bodyPr/>
                    <a:lstStyle/>
                    <a:p>
                      <a:pPr algn="ctr">
                        <a:lnSpc>
                          <a:spcPct val="107000"/>
                        </a:lnSpc>
                        <a:spcAft>
                          <a:spcPts val="0"/>
                        </a:spcAft>
                      </a:pPr>
                      <a:r>
                        <a:rPr lang="kk-KZ" sz="1800">
                          <a:effectLst/>
                        </a:rPr>
                        <a:t>Жауап қайтару шаралары</a:t>
                      </a:r>
                      <a:endParaRPr lang="ru-RU" sz="1800">
                        <a:effectLst/>
                        <a:latin typeface="Calibri" panose="020F0502020204030204" pitchFamily="34" charset="0"/>
                        <a:ea typeface="Calibri" panose="020F0502020204030204" pitchFamily="34" charset="0"/>
                        <a:cs typeface="Times New Roman" panose="02020603050405020304" pitchFamily="18" charset="0"/>
                      </a:endParaRPr>
                    </a:p>
                  </a:txBody>
                  <a:tcPr marL="65025" marR="65025" marT="37931" marB="37931" anchor="ctr"/>
                </a:tc>
                <a:extLst>
                  <a:ext uri="{0D108BD9-81ED-4DB2-BD59-A6C34878D82A}">
                    <a16:rowId xmlns="" xmlns:a16="http://schemas.microsoft.com/office/drawing/2014/main" val="3127922747"/>
                  </a:ext>
                </a:extLst>
              </a:tr>
              <a:tr h="1123921">
                <a:tc>
                  <a:txBody>
                    <a:bodyPr/>
                    <a:lstStyle/>
                    <a:p>
                      <a:pPr>
                        <a:lnSpc>
                          <a:spcPct val="107000"/>
                        </a:lnSpc>
                        <a:spcAft>
                          <a:spcPts val="0"/>
                        </a:spcAft>
                      </a:pPr>
                      <a:r>
                        <a:rPr lang="kk-KZ" sz="1800" dirty="0">
                          <a:effectLst/>
                        </a:rPr>
                        <a:t>Клиенттердің болмауы</a:t>
                      </a:r>
                      <a:endParaRPr lang="ru-RU"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5025" marR="65025" marT="37931" marB="37931"/>
                </a:tc>
                <a:tc>
                  <a:txBody>
                    <a:bodyPr/>
                    <a:lstStyle/>
                    <a:p>
                      <a:pPr algn="just">
                        <a:lnSpc>
                          <a:spcPct val="107000"/>
                        </a:lnSpc>
                        <a:spcAft>
                          <a:spcPts val="0"/>
                        </a:spcAft>
                      </a:pPr>
                      <a:r>
                        <a:rPr lang="kk-KZ" sz="1800" dirty="0">
                          <a:effectLst/>
                        </a:rPr>
                        <a:t>Промо — акция жүргізу. Сыйлықтар беруді жүзеге асыру. Әрбңр жаңа кезеңде жаңалық ашуға тырысу.</a:t>
                      </a:r>
                      <a:endParaRPr lang="ru-RU"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5025" marR="65025" marT="37931" marB="37931" anchor="ctr"/>
                </a:tc>
                <a:extLst>
                  <a:ext uri="{0D108BD9-81ED-4DB2-BD59-A6C34878D82A}">
                    <a16:rowId xmlns="" xmlns:a16="http://schemas.microsoft.com/office/drawing/2014/main" val="2585089370"/>
                  </a:ext>
                </a:extLst>
              </a:tr>
              <a:tr h="2114636">
                <a:tc>
                  <a:txBody>
                    <a:bodyPr/>
                    <a:lstStyle/>
                    <a:p>
                      <a:pPr>
                        <a:lnSpc>
                          <a:spcPct val="107000"/>
                        </a:lnSpc>
                        <a:spcAft>
                          <a:spcPts val="0"/>
                        </a:spcAft>
                      </a:pPr>
                      <a:r>
                        <a:rPr lang="kk-KZ" sz="1800" dirty="0">
                          <a:effectLst/>
                        </a:rPr>
                        <a:t>Кафенің орналасу орны</a:t>
                      </a:r>
                      <a:endParaRPr lang="ru-RU"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5025" marR="65025" marT="37931" marB="37931"/>
                </a:tc>
                <a:tc>
                  <a:txBody>
                    <a:bodyPr/>
                    <a:lstStyle/>
                    <a:p>
                      <a:pPr algn="just">
                        <a:lnSpc>
                          <a:spcPct val="107000"/>
                        </a:lnSpc>
                        <a:spcAft>
                          <a:spcPts val="0"/>
                        </a:spcAft>
                      </a:pPr>
                      <a:r>
                        <a:rPr lang="kk-KZ" sz="1800" dirty="0">
                          <a:effectLst/>
                        </a:rPr>
                        <a:t>Кафенің тиімді орында орналасуы маңызды әрі қажет. Көптеген адамдар үшін ауданның беделі, оның элитизмі және гламурлы болуы жетекші рөл атқарады.</a:t>
                      </a:r>
                      <a:endParaRPr lang="ru-RU"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5025" marR="65025" marT="37931" marB="37931" anchor="ctr"/>
                </a:tc>
                <a:extLst>
                  <a:ext uri="{0D108BD9-81ED-4DB2-BD59-A6C34878D82A}">
                    <a16:rowId xmlns="" xmlns:a16="http://schemas.microsoft.com/office/drawing/2014/main" val="667904465"/>
                  </a:ext>
                </a:extLst>
              </a:tr>
              <a:tr h="1123921">
                <a:tc>
                  <a:txBody>
                    <a:bodyPr/>
                    <a:lstStyle/>
                    <a:p>
                      <a:pPr>
                        <a:lnSpc>
                          <a:spcPct val="107000"/>
                        </a:lnSpc>
                        <a:spcAft>
                          <a:spcPts val="0"/>
                        </a:spcAft>
                      </a:pPr>
                      <a:r>
                        <a:rPr lang="kk-KZ" sz="1800">
                          <a:effectLst/>
                        </a:rPr>
                        <a:t>Мерзімділік</a:t>
                      </a:r>
                      <a:endParaRPr lang="ru-RU" sz="1800">
                        <a:effectLst/>
                        <a:latin typeface="Calibri" panose="020F0502020204030204" pitchFamily="34" charset="0"/>
                        <a:ea typeface="Calibri" panose="020F0502020204030204" pitchFamily="34" charset="0"/>
                        <a:cs typeface="Times New Roman" panose="02020603050405020304" pitchFamily="18" charset="0"/>
                      </a:endParaRPr>
                    </a:p>
                  </a:txBody>
                  <a:tcPr marL="65025" marR="65025" marT="37931" marB="37931"/>
                </a:tc>
                <a:tc>
                  <a:txBody>
                    <a:bodyPr/>
                    <a:lstStyle/>
                    <a:p>
                      <a:pPr algn="just">
                        <a:lnSpc>
                          <a:spcPct val="107000"/>
                        </a:lnSpc>
                        <a:spcAft>
                          <a:spcPts val="0"/>
                        </a:spcAft>
                      </a:pPr>
                      <a:r>
                        <a:rPr lang="kk-KZ" sz="1800">
                          <a:effectLst/>
                        </a:rPr>
                        <a:t>Бұл жағдайдың шешімі қосымша акциялармен, жеңілдіктермен негізделеді. Жеңілдіктер мен акциялардан басқа жылдың осы уақытында өзекті болатын арнайы бағдарламаларды әзірлеуге болады. </a:t>
                      </a:r>
                      <a:endParaRPr lang="ru-RU" sz="1800">
                        <a:effectLst/>
                        <a:latin typeface="Calibri" panose="020F0502020204030204" pitchFamily="34" charset="0"/>
                        <a:ea typeface="Calibri" panose="020F0502020204030204" pitchFamily="34" charset="0"/>
                        <a:cs typeface="Times New Roman" panose="02020603050405020304" pitchFamily="18" charset="0"/>
                      </a:endParaRPr>
                    </a:p>
                  </a:txBody>
                  <a:tcPr marL="65025" marR="65025" marT="37931" marB="37931" anchor="ctr"/>
                </a:tc>
                <a:extLst>
                  <a:ext uri="{0D108BD9-81ED-4DB2-BD59-A6C34878D82A}">
                    <a16:rowId xmlns="" xmlns:a16="http://schemas.microsoft.com/office/drawing/2014/main" val="2470215097"/>
                  </a:ext>
                </a:extLst>
              </a:tr>
              <a:tr h="2114636">
                <a:tc>
                  <a:txBody>
                    <a:bodyPr/>
                    <a:lstStyle/>
                    <a:p>
                      <a:pPr>
                        <a:lnSpc>
                          <a:spcPct val="107000"/>
                        </a:lnSpc>
                        <a:spcAft>
                          <a:spcPts val="0"/>
                        </a:spcAft>
                      </a:pPr>
                      <a:r>
                        <a:rPr lang="kk-KZ" sz="1800">
                          <a:effectLst/>
                        </a:rPr>
                        <a:t>Форс-мажорлық жағдайларға байланысты тәуекелдер</a:t>
                      </a:r>
                      <a:endParaRPr lang="ru-RU" sz="1800">
                        <a:effectLst/>
                        <a:latin typeface="Calibri" panose="020F0502020204030204" pitchFamily="34" charset="0"/>
                        <a:ea typeface="Calibri" panose="020F0502020204030204" pitchFamily="34" charset="0"/>
                        <a:cs typeface="Times New Roman" panose="02020603050405020304" pitchFamily="18" charset="0"/>
                      </a:endParaRPr>
                    </a:p>
                  </a:txBody>
                  <a:tcPr marL="65025" marR="65025" marT="37931" marB="37931"/>
                </a:tc>
                <a:tc>
                  <a:txBody>
                    <a:bodyPr/>
                    <a:lstStyle/>
                    <a:p>
                      <a:pPr algn="just">
                        <a:lnSpc>
                          <a:spcPct val="107000"/>
                        </a:lnSpc>
                        <a:spcAft>
                          <a:spcPts val="0"/>
                        </a:spcAft>
                      </a:pPr>
                      <a:r>
                        <a:rPr lang="kk-KZ" sz="1800" dirty="0">
                          <a:effectLst/>
                        </a:rPr>
                        <a:t>Бұл күтпеген жағдайларға байланысты тәуекелдер (елдің саяси бағытын ауыстырудан бастап ереуілдер мен жер сілкіністеріне </a:t>
                      </a:r>
                      <a:r>
                        <a:rPr lang="kk-KZ" sz="1800">
                          <a:effectLst/>
                        </a:rPr>
                        <a:t>дейін).. </a:t>
                      </a:r>
                      <a:r>
                        <a:rPr lang="kk-KZ" sz="1800" dirty="0">
                          <a:effectLst/>
                        </a:rPr>
                        <a:t>Тәуекелдерді азайту үшін мүлікті сақтандыру және нарықтағы жарнаманың тиімді стратегиясын әзірлеу ұсынылады, өйткені іске асыру көлемінің өзгеруіне жоба аса сезімтал.</a:t>
                      </a:r>
                      <a:endParaRPr lang="ru-RU"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5025" marR="65025" marT="37931" marB="37931" anchor="ctr"/>
                </a:tc>
                <a:extLst>
                  <a:ext uri="{0D108BD9-81ED-4DB2-BD59-A6C34878D82A}">
                    <a16:rowId xmlns="" xmlns:a16="http://schemas.microsoft.com/office/drawing/2014/main" val="3211456186"/>
                  </a:ext>
                </a:extLst>
              </a:tr>
            </a:tbl>
          </a:graphicData>
        </a:graphic>
      </p:graphicFrame>
    </p:spTree>
    <p:extLst>
      <p:ext uri="{BB962C8B-B14F-4D97-AF65-F5344CB8AC3E}">
        <p14:creationId xmlns:p14="http://schemas.microsoft.com/office/powerpoint/2010/main" val="381577435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6E32D9FE-21CD-4CA0-9330-F4BFFB5E49F3}"/>
              </a:ext>
            </a:extLst>
          </p:cNvPr>
          <p:cNvSpPr>
            <a:spLocks noGrp="1"/>
          </p:cNvSpPr>
          <p:nvPr>
            <p:ph type="title"/>
          </p:nvPr>
        </p:nvSpPr>
        <p:spPr>
          <a:xfrm>
            <a:off x="1006839" y="2309659"/>
            <a:ext cx="10178322" cy="1492132"/>
          </a:xfrm>
        </p:spPr>
        <p:txBody>
          <a:bodyPr/>
          <a:lstStyle/>
          <a:p>
            <a:pPr algn="ctr"/>
            <a:r>
              <a:rPr lang="ru-RU" b="1" dirty="0" err="1">
                <a:latin typeface="Arial" panose="020B0604020202020204" pitchFamily="34" charset="0"/>
                <a:cs typeface="Arial" panose="020B0604020202020204" pitchFamily="34" charset="0"/>
              </a:rPr>
              <a:t>Назарлары</a:t>
            </a:r>
            <a:r>
              <a:rPr lang="kk-KZ" b="1" dirty="0">
                <a:latin typeface="Arial" panose="020B0604020202020204" pitchFamily="34" charset="0"/>
                <a:cs typeface="Arial" panose="020B0604020202020204" pitchFamily="34" charset="0"/>
              </a:rPr>
              <a:t>ңызға Рахмет!!!</a:t>
            </a:r>
            <a:endParaRPr lang="ru-RU"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90413457"/>
      </p:ext>
    </p:extLst>
  </p:cSld>
  <p:clrMapOvr>
    <a:masterClrMapping/>
  </p:clrMapOvr>
</p:sld>
</file>

<file path=ppt/theme/theme1.xml><?xml version="1.0" encoding="utf-8"?>
<a:theme xmlns:a="http://schemas.openxmlformats.org/drawingml/2006/main" name="Эмблема">
  <a:themeElements>
    <a:clrScheme name="Эмблема">
      <a:dk1>
        <a:sysClr val="windowText" lastClr="000000"/>
      </a:dk1>
      <a:lt1>
        <a:sysClr val="window" lastClr="FFFFFF"/>
      </a:lt1>
      <a:dk2>
        <a:srgbClr val="2A1A00"/>
      </a:dk2>
      <a:lt2>
        <a:srgbClr val="F3F3F2"/>
      </a:lt2>
      <a:accent1>
        <a:srgbClr val="F8B323"/>
      </a:accent1>
      <a:accent2>
        <a:srgbClr val="656A59"/>
      </a:accent2>
      <a:accent3>
        <a:srgbClr val="46B2B5"/>
      </a:accent3>
      <a:accent4>
        <a:srgbClr val="8CAA7E"/>
      </a:accent4>
      <a:accent5>
        <a:srgbClr val="D36F68"/>
      </a:accent5>
      <a:accent6>
        <a:srgbClr val="826276"/>
      </a:accent6>
      <a:hlink>
        <a:srgbClr val="46B2B5"/>
      </a:hlink>
      <a:folHlink>
        <a:srgbClr val="A46694"/>
      </a:folHlink>
    </a:clrScheme>
    <a:fontScheme name="Эмблема">
      <a:majorFont>
        <a:latin typeface="Impact"/>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ill Sans MT"/>
        <a:ea typeface=""/>
        <a:cs typeface=""/>
        <a:font script="Grek" typeface="Corbel"/>
        <a:font script="Cyrl" typeface="Corbel"/>
        <a:font script="Jpan" typeface="メイリオ"/>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Эмблема">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12700" cap="flat" cmpd="sng" algn="in">
          <a:solidFill>
            <a:schemeClr val="phClr"/>
          </a:solidFill>
          <a:prstDash val="solid"/>
        </a:ln>
        <a:ln w="50800" cap="flat" cmpd="sng" algn="in">
          <a:solidFill>
            <a:schemeClr val="phClr"/>
          </a:solidFill>
          <a:prstDash val="solid"/>
        </a:ln>
      </a:lnStyleLst>
      <a:effectStyleLst>
        <a:effectStyle>
          <a:effectLst/>
        </a:effectStyle>
        <a:effectStyle>
          <a:effectLst/>
        </a:effectStyle>
        <a:effectStyle>
          <a:effectLst>
            <a:outerShdw blurRad="38100" dist="25400" dir="5400000" algn="ctr" rotWithShape="0">
              <a:srgbClr val="000000">
                <a:alpha val="2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Badge" id="{71A07785-5930-41D4-9A83-E23602B48E98}" vid="{771EA782-DFA6-45B1-AEA3-661F1715B310}"/>
    </a:ext>
  </a:extLst>
</a:theme>
</file>

<file path=docProps/app.xml><?xml version="1.0" encoding="utf-8"?>
<Properties xmlns="http://schemas.openxmlformats.org/officeDocument/2006/extended-properties" xmlns:vt="http://schemas.openxmlformats.org/officeDocument/2006/docPropsVTypes">
  <TotalTime>31</TotalTime>
  <Words>1341</Words>
  <Application>Microsoft Office PowerPoint</Application>
  <PresentationFormat>Произвольный</PresentationFormat>
  <Paragraphs>431</Paragraphs>
  <Slides>30</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30</vt:i4>
      </vt:variant>
    </vt:vector>
  </HeadingPairs>
  <TitlesOfParts>
    <vt:vector size="31" baseType="lpstr">
      <vt:lpstr>Эмблема</vt:lpstr>
      <vt:lpstr>Бизнесжоспар «Алиса в стране чудес» мейрамханасы</vt:lpstr>
      <vt:lpstr>Мазмұны</vt:lpstr>
      <vt:lpstr>Түйіндеме</vt:lpstr>
      <vt:lpstr> </vt:lpstr>
      <vt:lpstr>Штрихкод арқылы тапсырыс беру</vt:lpstr>
      <vt:lpstr>Менюдің макеті </vt:lpstr>
      <vt:lpstr>Презентация PowerPoint</vt:lpstr>
      <vt:lpstr>Табыс факторлары: </vt:lpstr>
      <vt:lpstr>Презентация PowerPoint</vt:lpstr>
      <vt:lpstr>SWOT-талдау </vt:lpstr>
      <vt:lpstr>Презентация PowerPoint</vt:lpstr>
      <vt:lpstr>Презентация PowerPoint</vt:lpstr>
      <vt:lpstr>Тұтынушыларға байланысты</vt:lpstr>
      <vt:lpstr>Презентация PowerPoint</vt:lpstr>
      <vt:lpstr>Маркетингтік жоспар</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Назарларыңызға Рахмет!!!</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Бизнесжоспар «Алиса в стране чудес» мейрамханасы</dc:title>
  <dc:creator>Пользователь Windows</dc:creator>
  <cp:lastModifiedBy>Жанар Кабдыкадыровна Шамшина</cp:lastModifiedBy>
  <cp:revision>16</cp:revision>
  <dcterms:created xsi:type="dcterms:W3CDTF">2019-04-28T14:15:14Z</dcterms:created>
  <dcterms:modified xsi:type="dcterms:W3CDTF">2020-03-30T10:46:20Z</dcterms:modified>
</cp:coreProperties>
</file>